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8" r:id="rId5"/>
    <p:sldId id="260" r:id="rId6"/>
    <p:sldId id="261" r:id="rId7"/>
    <p:sldId id="263" r:id="rId8"/>
    <p:sldId id="262" r:id="rId9"/>
    <p:sldId id="259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A1E0CF-8926-4CE6-BF9C-9560C67F386F}" v="561" dt="2022-10-02T13:26:53.3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3" autoAdjust="0"/>
    <p:restoredTop sz="94660"/>
  </p:normalViewPr>
  <p:slideViewPr>
    <p:cSldViewPr snapToGrid="0">
      <p:cViewPr varScale="1">
        <p:scale>
          <a:sx n="68" d="100"/>
          <a:sy n="68" d="100"/>
        </p:scale>
        <p:origin x="632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6B2B7-B204-4BE6-B40B-9405F1F49916}" type="datetimeFigureOut">
              <a:rPr lang="en-US" smtClean="0"/>
              <a:t>10/2/2022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1FA04-6FC0-493E-9BC7-07C15D308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733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EA603-380E-58E1-AF3E-0A7DDBB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BE62B7-A74F-3DC3-67A4-92E84A1A7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CFAE8-E07B-C372-0BAB-F525755B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97835-F866-43F4-BA0A-EFBAB771445C}" type="datetime1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BB7B8-0626-D852-8A49-A3A01AD60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9FF3F-1C13-FEA4-CC4D-D29A583A3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74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57ABE-A25F-99FB-4339-4CF3F4430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E577C2-9235-8BC7-82D2-0F59F33FA5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A4978-E30D-5A3B-FFC7-30205FB97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502A5-1949-4AD6-BC2A-765F027227E7}" type="datetime1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D92C1-A1CB-9026-BD7E-50FE96874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9720A-E799-3597-E8A3-8D9BD2507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41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BE108B-51FE-4A86-CDB2-381BF6C383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BC665-9CF9-2C8F-C595-CED21A73C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F5EB1-9364-10A1-FF10-26B7C75E6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A5B0B-C0FB-47B0-B5F8-7F20EFAF38FD}" type="datetime1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631CAF-657A-F960-E578-CE5C074F1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880746-5F1F-8518-CD6A-970C396F5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3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5E321-6CA7-CD93-F2A2-5B4A4D990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D4F7F-FAC9-B063-9E1F-3C205EBE6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54210-25C0-D51B-A0B0-119A7B1C5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DE4C9-2B46-4372-9049-02AAA9FE6B62}" type="datetime1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A84AA-27DC-4A76-E718-8BFACC70C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77922-DDA7-71F9-96AD-701DB12BB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3175"/>
            <a:ext cx="2743200" cy="365125"/>
          </a:xfrm>
        </p:spPr>
        <p:txBody>
          <a:bodyPr/>
          <a:lstStyle>
            <a:lvl1pPr>
              <a:defRPr>
                <a:highlight>
                  <a:srgbClr val="FFFF00"/>
                </a:highlight>
              </a:defRPr>
            </a:lvl1pPr>
          </a:lstStyle>
          <a:p>
            <a:fld id="{DF70E3DA-B60A-4B7C-813E-126EBB4BC8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25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51AD0-7E5C-C571-78FC-B256069B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E44C5D-0472-CD91-C486-C482B1E4F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DC3C6-2EA3-5AE9-CBA0-2F3E0B6A1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9637-8F23-40D7-A445-D49A114AEBFF}" type="datetime1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5B04A-DD34-599B-79FD-1AF74B58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8F50B2-C4C0-A495-E3D1-473549C1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5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938DB-34B4-B07A-97B2-910123349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295E5-384D-7C6E-289C-C2D7F90DC6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4B67DF-46C3-0F8B-97C9-AE536654B9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D2CC63-EFE6-0046-E49E-29582A0CE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390A-9938-44D8-8D57-C7E45CABFC79}" type="datetime1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BFAC7-A57F-4CE2-EA3C-78CB5B318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4AD808-B26E-3F3E-FF4F-15CD42E49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93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E1F0A-2C29-6D74-5226-3A4462390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59FA0-44BC-3D59-A77E-7584200BB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50936C-B4DC-FBEC-7F19-F1DF4CE95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97566C-228C-1330-FC83-F492541CDA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04FA88-48F8-3833-3B0B-480FF8F501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23607C-A487-1CC9-4878-95A563DE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1A2D1-34AE-481D-9076-9885153114D6}" type="datetime1">
              <a:rPr lang="en-US" smtClean="0"/>
              <a:t>10/2/2022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A6C329-50D9-22EA-0DF0-8F9BFB435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D0D95F-E23A-5DAD-1DC2-56F6019E7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73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2A6ED-E89E-7E20-4C2E-00A103DA7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1E1583-AA39-C690-D145-B528AD9C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B037E-5938-4631-8023-389B211896FB}" type="datetime1">
              <a:rPr lang="en-US" smtClean="0"/>
              <a:t>10/2/2022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21D89D-4E25-2228-F00D-B43190303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663FE7-EA45-F48F-D039-6A474519D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96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B56E6B-9A13-DE35-B909-08BDC940B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B8031-3D82-4F68-92AD-413F8F4F7FDC}" type="datetime1">
              <a:rPr lang="en-US" smtClean="0"/>
              <a:t>10/2/2022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9AD794-EAC1-46FA-82BF-DB5054743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D827E-858B-5716-A641-287189A3D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06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B7154-5305-1C6D-D844-4E7FE9D72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76334-F892-000E-08EA-DC162B8C3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78D25-A742-3981-CF85-4A56979FE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98E8CB-C885-E522-2E77-A85A38D1C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9DBD-519D-4008-9092-4AA192354C3F}" type="datetime1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56F97-8D45-0E9C-8067-08B7A0D6E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1CF6FF-4B74-2EAF-782E-E431BDE13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43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77624-F143-F36F-3FCF-06FE6ECDD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E1D387-054A-0528-FF71-11608C609A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1AB927-F082-709D-DB1A-29FA595CC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1ACF1-10A5-B19F-EB46-FFD2D4313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B8D5-232F-4CAA-A2B3-6FE20B52207E}" type="datetime1">
              <a:rPr lang="en-US" smtClean="0"/>
              <a:t>10/2/2022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B6EA3C-5D7A-DF5E-DD5D-F8B728F0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77A7D-1395-B159-4D79-376ED3AFD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7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DCAB6B-FE27-0C35-3665-A52F2B66D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11DA9C-70A6-D916-1CC5-264D9A125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B8E9C-A5CE-BA08-E2F4-5724B7CCA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F6EE-37EE-49F5-9CD5-38A3C24F11EB}" type="datetime1">
              <a:rPr lang="en-US" smtClean="0"/>
              <a:t>10/2/2022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6BC4E-350B-1E9B-9EB9-DDC92102CB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76D1E-7F05-0808-853E-83788225FB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0E3DA-B60A-4B7C-813E-126EBB4B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8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hyperlink" Target="https://nijigaku-traffic-radio.web.app/" TargetMode="External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nijigaku-traffic-radio.web.app/" TargetMode="External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70AA0-28C5-DDAC-950B-BDA50A59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05" y="4200176"/>
            <a:ext cx="7510048" cy="1306168"/>
          </a:xfrm>
        </p:spPr>
        <p:txBody>
          <a:bodyPr anchor="ctr">
            <a:normAutofit/>
          </a:bodyPr>
          <a:lstStyle/>
          <a:p>
            <a:r>
              <a:rPr lang="en-US" sz="5400" dirty="0" err="1"/>
              <a:t>Nijigaku</a:t>
            </a:r>
            <a:r>
              <a:rPr lang="en-US" sz="5400" dirty="0"/>
              <a:t> Traffic Radio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F319C6-E8E8-20D3-5053-0361F365F3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71" b="8071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CC53191-DDE8-F76A-61C0-ECE331FA42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35" b="91244"/>
          <a:stretch/>
        </p:blipFill>
        <p:spPr bwMode="auto">
          <a:xfrm>
            <a:off x="481013" y="3765863"/>
            <a:ext cx="5077239" cy="42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3B36FBE6-05AD-317C-B893-B50C9153D621}"/>
              </a:ext>
            </a:extLst>
          </p:cNvPr>
          <p:cNvSpPr txBox="1">
            <a:spLocks/>
          </p:cNvSpPr>
          <p:nvPr/>
        </p:nvSpPr>
        <p:spPr>
          <a:xfrm>
            <a:off x="471586" y="5311655"/>
            <a:ext cx="6202591" cy="1306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A solution to </a:t>
            </a:r>
            <a:r>
              <a:rPr lang="en-US" sz="3200" dirty="0">
                <a:solidFill>
                  <a:srgbClr val="C00000"/>
                </a:solidFill>
              </a:rPr>
              <a:t>connect people</a:t>
            </a:r>
            <a:r>
              <a:rPr lang="en-US" sz="3200" dirty="0"/>
              <a:t>, help them to have a safe journey.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6FF8EBF-436D-9157-9E82-29AD748E85D0}"/>
              </a:ext>
            </a:extLst>
          </p:cNvPr>
          <p:cNvSpPr txBox="1">
            <a:spLocks/>
          </p:cNvSpPr>
          <p:nvPr/>
        </p:nvSpPr>
        <p:spPr>
          <a:xfrm>
            <a:off x="5366612" y="5595234"/>
            <a:ext cx="6353802" cy="123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2851191" rtl="0" eaLnBrk="1" latinLnBrk="0" hangingPunct="1">
              <a:lnSpc>
                <a:spcPct val="90000"/>
              </a:lnSpc>
              <a:spcBef>
                <a:spcPts val="3118"/>
              </a:spcBef>
              <a:buFont typeface="Arial" panose="020B0604020202020204" pitchFamily="34" charset="0"/>
              <a:buNone/>
              <a:defRPr sz="74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25595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62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1191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56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76786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02381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27977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553572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979167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404763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200" dirty="0">
                <a:solidFill>
                  <a:srgbClr val="C00000"/>
                </a:solidFill>
              </a:rPr>
              <a:t>CPWC2022-0020</a:t>
            </a:r>
            <a:endParaRPr lang="en-US" sz="3200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1FD3E18C-134C-AE72-2320-D562980E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69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E0EE55-1E6F-47D6-5758-A6BD196FC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l="6522" r="29034" b="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64AD6-78D1-AD2D-D977-B0B05F8E2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99" y="874324"/>
            <a:ext cx="11618781" cy="1325563"/>
          </a:xfrm>
        </p:spPr>
        <p:txBody>
          <a:bodyPr anchor="ctr">
            <a:normAutofit fontScale="925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Traffic Radio channels are effective tools to </a:t>
            </a:r>
            <a:r>
              <a:rPr lang="en-US" sz="2400" b="1" dirty="0">
                <a:solidFill>
                  <a:srgbClr val="FFFFFF"/>
                </a:solidFill>
              </a:rPr>
              <a:t>connect people</a:t>
            </a:r>
            <a:r>
              <a:rPr lang="en-US" sz="2400" dirty="0">
                <a:solidFill>
                  <a:srgbClr val="FFFFFF"/>
                </a:solidFill>
              </a:rPr>
              <a:t>, especially drivers driving on road. They </a:t>
            </a:r>
            <a:r>
              <a:rPr lang="en-US" sz="2400" b="1" dirty="0">
                <a:solidFill>
                  <a:srgbClr val="FFFFFF"/>
                </a:solidFill>
              </a:rPr>
              <a:t>inform</a:t>
            </a:r>
            <a:r>
              <a:rPr lang="en-US" sz="2400" dirty="0">
                <a:solidFill>
                  <a:srgbClr val="FFFFFF"/>
                </a:solidFill>
              </a:rPr>
              <a:t> drivers about their local situation and </a:t>
            </a:r>
            <a:r>
              <a:rPr lang="en-US" sz="2400" b="1" dirty="0">
                <a:solidFill>
                  <a:srgbClr val="FFFFFF"/>
                </a:solidFill>
              </a:rPr>
              <a:t>update</a:t>
            </a:r>
            <a:r>
              <a:rPr lang="en-US" sz="2400" dirty="0">
                <a:solidFill>
                  <a:srgbClr val="FFFFFF"/>
                </a:solidFill>
              </a:rPr>
              <a:t> news about accident, traffic jams,…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However, the Traffic Radios still have some cons to improve.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FEBB7B-2C6F-60D1-EBAD-5F8B4E115E98}"/>
              </a:ext>
            </a:extLst>
          </p:cNvPr>
          <p:cNvSpPr/>
          <p:nvPr/>
        </p:nvSpPr>
        <p:spPr>
          <a:xfrm>
            <a:off x="280072" y="2286001"/>
            <a:ext cx="4116028" cy="2285999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875AF6-BBA1-CE1A-AC80-9770FCC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059" y="0"/>
            <a:ext cx="10515600" cy="924063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Research background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433805E-E16E-378E-A853-E86AFC02BC97}"/>
              </a:ext>
            </a:extLst>
          </p:cNvPr>
          <p:cNvSpPr txBox="1">
            <a:spLocks/>
          </p:cNvSpPr>
          <p:nvPr/>
        </p:nvSpPr>
        <p:spPr>
          <a:xfrm>
            <a:off x="349699" y="2377439"/>
            <a:ext cx="4303673" cy="30010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chemeClr val="bg1"/>
                </a:solidFill>
              </a:rPr>
              <a:t>Conventional Traffic Radio Stations:</a:t>
            </a:r>
          </a:p>
          <a:p>
            <a:r>
              <a:rPr lang="en-US" sz="2000" dirty="0">
                <a:solidFill>
                  <a:schemeClr val="bg1"/>
                </a:solidFill>
              </a:rPr>
              <a:t>A lot of news/information</a:t>
            </a:r>
          </a:p>
          <a:p>
            <a:r>
              <a:rPr lang="en-US" sz="2000" dirty="0">
                <a:solidFill>
                  <a:schemeClr val="bg1"/>
                </a:solidFill>
              </a:rPr>
              <a:t>Sometimes annoying</a:t>
            </a:r>
          </a:p>
          <a:p>
            <a:r>
              <a:rPr lang="en-US" sz="2000" dirty="0">
                <a:solidFill>
                  <a:schemeClr val="bg1"/>
                </a:solidFill>
              </a:rPr>
              <a:t>Can not interact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E03106-3303-0223-6CB3-4A6026AD6586}"/>
              </a:ext>
            </a:extLst>
          </p:cNvPr>
          <p:cNvSpPr/>
          <p:nvPr/>
        </p:nvSpPr>
        <p:spPr>
          <a:xfrm>
            <a:off x="4933423" y="2286000"/>
            <a:ext cx="6978503" cy="22860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28F37F1-EEE7-4169-CAE0-C8EA08EDB1C8}"/>
              </a:ext>
            </a:extLst>
          </p:cNvPr>
          <p:cNvSpPr txBox="1">
            <a:spLocks/>
          </p:cNvSpPr>
          <p:nvPr/>
        </p:nvSpPr>
        <p:spPr>
          <a:xfrm>
            <a:off x="5003051" y="2399386"/>
            <a:ext cx="6839250" cy="19694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chemeClr val="bg1"/>
                </a:solidFill>
              </a:rPr>
              <a:t>The new Traffic Radio we aim to design:</a:t>
            </a:r>
          </a:p>
          <a:p>
            <a:r>
              <a:rPr lang="en-US" sz="2000" b="1" dirty="0">
                <a:solidFill>
                  <a:srgbClr val="C00000"/>
                </a:solidFill>
              </a:rPr>
              <a:t>Selective information</a:t>
            </a:r>
            <a:r>
              <a:rPr lang="en-US" sz="2000" dirty="0">
                <a:solidFill>
                  <a:schemeClr val="bg1"/>
                </a:solidFill>
              </a:rPr>
              <a:t> based on current position/road/route.</a:t>
            </a:r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Stay idle to keep attention for driver, only </a:t>
            </a:r>
            <a:r>
              <a:rPr lang="en-US" sz="2000" b="1" dirty="0">
                <a:solidFill>
                  <a:srgbClr val="C00000"/>
                </a:solidFill>
              </a:rPr>
              <a:t>alert when needed</a:t>
            </a:r>
            <a:r>
              <a:rPr lang="en-US" sz="2000" b="1" dirty="0">
                <a:solidFill>
                  <a:schemeClr val="bg1"/>
                </a:solidFill>
              </a:rPr>
              <a:t>.</a:t>
            </a:r>
          </a:p>
          <a:p>
            <a:r>
              <a:rPr lang="en-US" sz="2000" dirty="0">
                <a:solidFill>
                  <a:schemeClr val="bg1"/>
                </a:solidFill>
              </a:rPr>
              <a:t>Be </a:t>
            </a:r>
            <a:r>
              <a:rPr lang="en-US" sz="2000" b="1" dirty="0">
                <a:solidFill>
                  <a:srgbClr val="C00000"/>
                </a:solidFill>
              </a:rPr>
              <a:t>interactive</a:t>
            </a:r>
            <a:r>
              <a:rPr lang="en-US" sz="2000" dirty="0">
                <a:solidFill>
                  <a:schemeClr val="bg1"/>
                </a:solidFill>
              </a:rPr>
              <a:t>, drivers can contribute information by reporting news.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3C569DC-368A-D834-3CAD-8769226D5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093" y="3583567"/>
            <a:ext cx="1795254" cy="1305020"/>
          </a:xfrm>
          <a:prstGeom prst="roundRect">
            <a:avLst>
              <a:gd name="adj" fmla="val 1248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DA1368C-B7C4-51DC-DD3F-0325278EA8A5}"/>
              </a:ext>
            </a:extLst>
          </p:cNvPr>
          <p:cNvSpPr txBox="1">
            <a:spLocks/>
          </p:cNvSpPr>
          <p:nvPr/>
        </p:nvSpPr>
        <p:spPr>
          <a:xfrm>
            <a:off x="361988" y="4840992"/>
            <a:ext cx="11618781" cy="20068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200" dirty="0">
                <a:solidFill>
                  <a:srgbClr val="FFFFFF"/>
                </a:solidFill>
              </a:rPr>
              <a:t>Traffic Radio is based on the radio waves technology invented in 1933, which makes it </a:t>
            </a:r>
            <a:r>
              <a:rPr lang="en-US" sz="2200" b="1" dirty="0">
                <a:solidFill>
                  <a:srgbClr val="FFFFFF"/>
                </a:solidFill>
              </a:rPr>
              <a:t>old and outdated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200" dirty="0">
                <a:solidFill>
                  <a:srgbClr val="FFFFFF"/>
                </a:solidFill>
              </a:rPr>
              <a:t>With the technology of XXI century, where everything is connected to the internet, we aim to design an internet-based Traffic Radio that overcomes the disadvantages </a:t>
            </a:r>
            <a:r>
              <a:rPr lang="en-US" sz="2200" b="1" dirty="0">
                <a:solidFill>
                  <a:srgbClr val="FFFFFF"/>
                </a:solidFill>
              </a:rPr>
              <a:t>for better connecting people.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216CB554-E10E-8C5E-EB95-33AFFDE3A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>
                <a:solidFill>
                  <a:srgbClr val="C00000"/>
                </a:solidFill>
              </a:rPr>
              <a:t>2</a:t>
            </a:fld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64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E0EE55-1E6F-47D6-5758-A6BD196FC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l="6522" r="29034" b="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64AD6-78D1-AD2D-D977-B0B05F8E2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99" y="874325"/>
            <a:ext cx="11618781" cy="60515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The product include </a:t>
            </a:r>
            <a:r>
              <a:rPr lang="en-US" sz="2400" b="1" dirty="0">
                <a:solidFill>
                  <a:srgbClr val="FFFFFF"/>
                </a:solidFill>
              </a:rPr>
              <a:t>1 UC-</a:t>
            </a:r>
            <a:r>
              <a:rPr lang="en-US" sz="2400" b="1" dirty="0" err="1">
                <a:solidFill>
                  <a:srgbClr val="FFFFFF"/>
                </a:solidFill>
              </a:rPr>
              <a:t>winRoad</a:t>
            </a:r>
            <a:r>
              <a:rPr lang="en-US" sz="2400" b="1" dirty="0">
                <a:solidFill>
                  <a:srgbClr val="FFFFFF"/>
                </a:solidFill>
              </a:rPr>
              <a:t> plugin and 1 mobile application.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FEBB7B-2C6F-60D1-EBAD-5F8B4E115E98}"/>
              </a:ext>
            </a:extLst>
          </p:cNvPr>
          <p:cNvSpPr/>
          <p:nvPr/>
        </p:nvSpPr>
        <p:spPr>
          <a:xfrm>
            <a:off x="280072" y="1686561"/>
            <a:ext cx="4116028" cy="2214879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875AF6-BBA1-CE1A-AC80-9770FCC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059" y="0"/>
            <a:ext cx="10515600" cy="924063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Product definition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433805E-E16E-378E-A853-E86AFC02BC97}"/>
              </a:ext>
            </a:extLst>
          </p:cNvPr>
          <p:cNvSpPr txBox="1">
            <a:spLocks/>
          </p:cNvSpPr>
          <p:nvPr/>
        </p:nvSpPr>
        <p:spPr>
          <a:xfrm>
            <a:off x="349699" y="1777999"/>
            <a:ext cx="3927661" cy="30010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 err="1">
                <a:solidFill>
                  <a:srgbClr val="C00000"/>
                </a:solidFill>
              </a:rPr>
              <a:t>Nijigaku</a:t>
            </a:r>
            <a:r>
              <a:rPr lang="en-US" sz="2000" b="1" dirty="0">
                <a:solidFill>
                  <a:srgbClr val="C00000"/>
                </a:solidFill>
              </a:rPr>
              <a:t> plugin:</a:t>
            </a:r>
          </a:p>
          <a:p>
            <a:r>
              <a:rPr lang="en-US" sz="2000" dirty="0">
                <a:solidFill>
                  <a:schemeClr val="bg1"/>
                </a:solidFill>
              </a:rPr>
              <a:t>Simulate the traffic scenario and the detection system in UC-</a:t>
            </a:r>
            <a:r>
              <a:rPr lang="en-US" sz="2000" dirty="0" err="1">
                <a:solidFill>
                  <a:schemeClr val="bg1"/>
                </a:solidFill>
              </a:rPr>
              <a:t>winRoad</a:t>
            </a: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Technology used: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E03106-3303-0223-6CB3-4A6026AD6586}"/>
              </a:ext>
            </a:extLst>
          </p:cNvPr>
          <p:cNvSpPr/>
          <p:nvPr/>
        </p:nvSpPr>
        <p:spPr>
          <a:xfrm>
            <a:off x="4984224" y="1686559"/>
            <a:ext cx="4050547" cy="4369695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28F37F1-EEE7-4169-CAE0-C8EA08EDB1C8}"/>
              </a:ext>
            </a:extLst>
          </p:cNvPr>
          <p:cNvSpPr txBox="1">
            <a:spLocks/>
          </p:cNvSpPr>
          <p:nvPr/>
        </p:nvSpPr>
        <p:spPr>
          <a:xfrm>
            <a:off x="5003051" y="1799946"/>
            <a:ext cx="4076875" cy="27720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 err="1">
                <a:solidFill>
                  <a:srgbClr val="C00000"/>
                </a:solidFill>
              </a:rPr>
              <a:t>Nijigaku</a:t>
            </a:r>
            <a:r>
              <a:rPr lang="en-US" sz="2000" b="1" dirty="0">
                <a:solidFill>
                  <a:srgbClr val="C00000"/>
                </a:solidFill>
              </a:rPr>
              <a:t> Traffic Radio app:</a:t>
            </a:r>
          </a:p>
          <a:p>
            <a:r>
              <a:rPr lang="en-US" sz="2000" dirty="0">
                <a:solidFill>
                  <a:schemeClr val="bg1"/>
                </a:solidFill>
              </a:rPr>
              <a:t>Act as a radio, broadcast news and alert when needed.</a:t>
            </a:r>
          </a:p>
          <a:p>
            <a:r>
              <a:rPr lang="en-US" sz="2000" dirty="0">
                <a:solidFill>
                  <a:schemeClr val="bg1"/>
                </a:solidFill>
              </a:rPr>
              <a:t>Allow user to send report with or without photos </a:t>
            </a:r>
            <a:r>
              <a:rPr lang="en-US" sz="2000" dirty="0">
                <a:solidFill>
                  <a:schemeClr val="bg1"/>
                </a:solidFill>
                <a:sym typeface="Symbol" panose="05050102010706020507" pitchFamily="18" charset="2"/>
              </a:rPr>
              <a:t> </a:t>
            </a:r>
            <a:r>
              <a:rPr lang="en-US" sz="2000" b="1" dirty="0">
                <a:solidFill>
                  <a:schemeClr val="bg1"/>
                </a:solidFill>
                <a:sym typeface="Symbol" panose="05050102010706020507" pitchFamily="18" charset="2"/>
              </a:rPr>
              <a:t>make the radio interactive</a:t>
            </a:r>
            <a:r>
              <a:rPr lang="en-US" sz="2000" dirty="0">
                <a:solidFill>
                  <a:schemeClr val="bg1"/>
                </a:solidFill>
                <a:sym typeface="Symbol" panose="05050102010706020507" pitchFamily="18" charset="2"/>
              </a:rPr>
              <a:t>.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  <a:sym typeface="Symbol" panose="05050102010706020507" pitchFamily="18" charset="2"/>
              </a:rPr>
              <a:t>Technologies used: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A4EC2AA-7F93-6A73-CE64-E609D0F9B500}"/>
              </a:ext>
            </a:extLst>
          </p:cNvPr>
          <p:cNvGrpSpPr/>
          <p:nvPr/>
        </p:nvGrpSpPr>
        <p:grpSpPr>
          <a:xfrm>
            <a:off x="9165260" y="1176901"/>
            <a:ext cx="2718451" cy="5199067"/>
            <a:chOff x="6756400" y="599439"/>
            <a:chExt cx="2718451" cy="5199067"/>
          </a:xfrm>
        </p:grpSpPr>
        <p:pic>
          <p:nvPicPr>
            <p:cNvPr id="3076" name="Picture 4" descr="Smartphone Icon Modern - Free vector graphic on Pixabay">
              <a:extLst>
                <a:ext uri="{FF2B5EF4-FFF2-40B4-BE49-F238E27FC236}">
                  <a16:creationId xmlns:a16="http://schemas.microsoft.com/office/drawing/2014/main" id="{C97815F4-0052-5840-7AC8-D353CBE03A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1" t="3986" r="14509" b="3301"/>
            <a:stretch/>
          </p:blipFill>
          <p:spPr bwMode="auto">
            <a:xfrm>
              <a:off x="6756400" y="599439"/>
              <a:ext cx="2718451" cy="5199067"/>
            </a:xfrm>
            <a:prstGeom prst="rect">
              <a:avLst/>
            </a:prstGeom>
            <a:noFill/>
            <a:effectLst>
              <a:glow rad="76200">
                <a:schemeClr val="tx1">
                  <a:alpha val="67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A03A978-6DE9-23E1-0C4E-57007BA56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88349" y="1059494"/>
              <a:ext cx="2377571" cy="4223174"/>
            </a:xfrm>
            <a:prstGeom prst="rect">
              <a:avLst/>
            </a:prstGeom>
          </p:spPr>
        </p:pic>
      </p:grpSp>
      <p:pic>
        <p:nvPicPr>
          <p:cNvPr id="3078" name="Picture 6" descr="Progressive web app - Wikipedia">
            <a:extLst>
              <a:ext uri="{FF2B5EF4-FFF2-40B4-BE49-F238E27FC236}">
                <a16:creationId xmlns:a16="http://schemas.microsoft.com/office/drawing/2014/main" id="{99FECEBC-CBB9-CB9A-6027-F826F6DF8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737" y="4461202"/>
            <a:ext cx="863181" cy="32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ML – Wikipedia tiếng Việt">
            <a:extLst>
              <a:ext uri="{FF2B5EF4-FFF2-40B4-BE49-F238E27FC236}">
                <a16:creationId xmlns:a16="http://schemas.microsoft.com/office/drawing/2014/main" id="{37BB582D-FB04-85C7-C3CF-3B34F6F25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410" y="4494491"/>
            <a:ext cx="654924" cy="92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SS – Wikipedia tiếng Việt">
            <a:extLst>
              <a:ext uri="{FF2B5EF4-FFF2-40B4-BE49-F238E27FC236}">
                <a16:creationId xmlns:a16="http://schemas.microsoft.com/office/drawing/2014/main" id="{755CE3C8-096E-12F6-CB9C-55B47072D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328" y="4494492"/>
            <a:ext cx="655780" cy="92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888D46E8-84C5-2115-918A-EEB951011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411" y="4486003"/>
            <a:ext cx="863181" cy="93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DDD246-0F1D-E3A7-41AA-2480052DD8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26721" y="4948410"/>
            <a:ext cx="1296663" cy="446060"/>
          </a:xfrm>
          <a:prstGeom prst="rect">
            <a:avLst/>
          </a:prstGeom>
        </p:spPr>
      </p:pic>
      <p:pic>
        <p:nvPicPr>
          <p:cNvPr id="3088" name="Picture 16" descr="C++ – Wikipedia tiếng Việt">
            <a:extLst>
              <a:ext uri="{FF2B5EF4-FFF2-40B4-BE49-F238E27FC236}">
                <a16:creationId xmlns:a16="http://schemas.microsoft.com/office/drawing/2014/main" id="{5AB31D11-2162-7FE0-EB5E-274745953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66" y="2871649"/>
            <a:ext cx="767508" cy="86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045CA5C-3A33-7617-EF26-C39DCE6C7C33}"/>
              </a:ext>
            </a:extLst>
          </p:cNvPr>
          <p:cNvSpPr txBox="1"/>
          <p:nvPr/>
        </p:nvSpPr>
        <p:spPr>
          <a:xfrm>
            <a:off x="9385023" y="5306141"/>
            <a:ext cx="2486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Available at: </a:t>
            </a:r>
            <a:r>
              <a:rPr lang="en-US" sz="1400" dirty="0">
                <a:hlinkClick r:id="rId11"/>
              </a:rPr>
              <a:t>https://nijigaku-traffic-radio.web.app/</a:t>
            </a:r>
            <a:endParaRPr lang="en-US" sz="1400" dirty="0"/>
          </a:p>
        </p:txBody>
      </p:sp>
      <p:pic>
        <p:nvPicPr>
          <p:cNvPr id="3090" name="Picture 18" descr="Không có mô tả.">
            <a:extLst>
              <a:ext uri="{FF2B5EF4-FFF2-40B4-BE49-F238E27FC236}">
                <a16:creationId xmlns:a16="http://schemas.microsoft.com/office/drawing/2014/main" id="{2C1C0C76-9239-018D-FDCC-74B982CAEE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" b="6838"/>
          <a:stretch/>
        </p:blipFill>
        <p:spPr bwMode="auto">
          <a:xfrm>
            <a:off x="282705" y="3995680"/>
            <a:ext cx="4113395" cy="206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3F5672CD-8CB6-9762-A42A-CD4FE1A8D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>
                <a:solidFill>
                  <a:srgbClr val="C00000"/>
                </a:solidFill>
              </a:rPr>
              <a:t>3</a:t>
            </a:fld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221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E0EE55-1E6F-47D6-5758-A6BD196FC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00"/>
                    </a14:imgEffect>
                  </a14:imgLayer>
                </a14:imgProps>
              </a:ext>
            </a:extLst>
          </a:blip>
          <a:srcRect l="6522" r="29034" b="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3146" name="Rectangle 3145">
            <a:extLst>
              <a:ext uri="{FF2B5EF4-FFF2-40B4-BE49-F238E27FC236}">
                <a16:creationId xmlns:a16="http://schemas.microsoft.com/office/drawing/2014/main" id="{05BD7308-2FB4-E3FA-083B-9DA5EC10E001}"/>
              </a:ext>
            </a:extLst>
          </p:cNvPr>
          <p:cNvSpPr/>
          <p:nvPr/>
        </p:nvSpPr>
        <p:spPr>
          <a:xfrm>
            <a:off x="1676848" y="1265444"/>
            <a:ext cx="5084478" cy="5411719"/>
          </a:xfrm>
          <a:prstGeom prst="rect">
            <a:avLst/>
          </a:prstGeom>
          <a:ln w="28575"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48" name="Rectangle 3147">
            <a:extLst>
              <a:ext uri="{FF2B5EF4-FFF2-40B4-BE49-F238E27FC236}">
                <a16:creationId xmlns:a16="http://schemas.microsoft.com/office/drawing/2014/main" id="{1FA85711-63C2-A9A8-25B7-A3F788EA8B36}"/>
              </a:ext>
            </a:extLst>
          </p:cNvPr>
          <p:cNvSpPr/>
          <p:nvPr/>
        </p:nvSpPr>
        <p:spPr>
          <a:xfrm>
            <a:off x="4397071" y="4166437"/>
            <a:ext cx="2284625" cy="2433146"/>
          </a:xfrm>
          <a:prstGeom prst="rect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875AF6-BBA1-CE1A-AC80-9770FCC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059" y="0"/>
            <a:ext cx="10515600" cy="924063"/>
          </a:xfrm>
          <a:effectLst>
            <a:glow rad="114300">
              <a:schemeClr val="bg1"/>
            </a:glow>
          </a:effectLst>
        </p:spPr>
        <p:txBody>
          <a:bodyPr>
            <a:normAutofit/>
          </a:bodyPr>
          <a:lstStyle/>
          <a:p>
            <a:r>
              <a:rPr lang="en-US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Product workflow</a:t>
            </a:r>
          </a:p>
        </p:txBody>
      </p:sp>
      <p:grpSp>
        <p:nvGrpSpPr>
          <p:cNvPr id="3145" name="Group 3144">
            <a:extLst>
              <a:ext uri="{FF2B5EF4-FFF2-40B4-BE49-F238E27FC236}">
                <a16:creationId xmlns:a16="http://schemas.microsoft.com/office/drawing/2014/main" id="{20FD7816-7314-E41D-1D82-9C48D1FC9A07}"/>
              </a:ext>
            </a:extLst>
          </p:cNvPr>
          <p:cNvGrpSpPr/>
          <p:nvPr/>
        </p:nvGrpSpPr>
        <p:grpSpPr>
          <a:xfrm>
            <a:off x="3442148" y="1406219"/>
            <a:ext cx="7241511" cy="5122749"/>
            <a:chOff x="2840844" y="1182175"/>
            <a:chExt cx="7658471" cy="5417713"/>
          </a:xfrm>
        </p:grpSpPr>
        <p:pic>
          <p:nvPicPr>
            <p:cNvPr id="3135" name="Picture 3134">
              <a:extLst>
                <a:ext uri="{FF2B5EF4-FFF2-40B4-BE49-F238E27FC236}">
                  <a16:creationId xmlns:a16="http://schemas.microsoft.com/office/drawing/2014/main" id="{3341D95D-E681-8CD0-EE77-3DBF9E926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40844" y="1182175"/>
              <a:ext cx="7647928" cy="5417713"/>
            </a:xfrm>
            <a:prstGeom prst="rect">
              <a:avLst/>
            </a:prstGeom>
          </p:spPr>
        </p:pic>
        <p:grpSp>
          <p:nvGrpSpPr>
            <p:cNvPr id="3136" name="Group 3135">
              <a:extLst>
                <a:ext uri="{FF2B5EF4-FFF2-40B4-BE49-F238E27FC236}">
                  <a16:creationId xmlns:a16="http://schemas.microsoft.com/office/drawing/2014/main" id="{7AAD52EC-3FD2-5C71-CE5F-83EF337BC9E0}"/>
                </a:ext>
              </a:extLst>
            </p:cNvPr>
            <p:cNvGrpSpPr/>
            <p:nvPr/>
          </p:nvGrpSpPr>
          <p:grpSpPr>
            <a:xfrm>
              <a:off x="7446957" y="4264507"/>
              <a:ext cx="409536" cy="783242"/>
              <a:chOff x="6756400" y="599439"/>
              <a:chExt cx="2718451" cy="5199067"/>
            </a:xfrm>
          </p:grpSpPr>
          <p:pic>
            <p:nvPicPr>
              <p:cNvPr id="3137" name="Picture 4" descr="Smartphone Icon Modern - Free vector graphic on Pixabay">
                <a:extLst>
                  <a:ext uri="{FF2B5EF4-FFF2-40B4-BE49-F238E27FC236}">
                    <a16:creationId xmlns:a16="http://schemas.microsoft.com/office/drawing/2014/main" id="{1CA06BA3-4488-30A3-8893-6D2F3A2B76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801" t="3986" r="14509" b="3301"/>
              <a:stretch/>
            </p:blipFill>
            <p:spPr bwMode="auto">
              <a:xfrm>
                <a:off x="6756400" y="599439"/>
                <a:ext cx="2718451" cy="5199067"/>
              </a:xfrm>
              <a:prstGeom prst="rect">
                <a:avLst/>
              </a:prstGeom>
              <a:noFill/>
              <a:effectLst>
                <a:glow>
                  <a:schemeClr val="tx1"/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38" name="Picture 3137">
                <a:extLst>
                  <a:ext uri="{FF2B5EF4-FFF2-40B4-BE49-F238E27FC236}">
                    <a16:creationId xmlns:a16="http://schemas.microsoft.com/office/drawing/2014/main" id="{04AFBF18-2B63-14F9-F208-5285CF8E11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67518" y="1226042"/>
                <a:ext cx="2239236" cy="3977458"/>
              </a:xfrm>
              <a:prstGeom prst="rect">
                <a:avLst/>
              </a:prstGeom>
            </p:spPr>
          </p:pic>
        </p:grpSp>
        <p:grpSp>
          <p:nvGrpSpPr>
            <p:cNvPr id="3139" name="Group 3138">
              <a:extLst>
                <a:ext uri="{FF2B5EF4-FFF2-40B4-BE49-F238E27FC236}">
                  <a16:creationId xmlns:a16="http://schemas.microsoft.com/office/drawing/2014/main" id="{073BF576-FE93-2378-A3D5-B21EE10BE618}"/>
                </a:ext>
              </a:extLst>
            </p:cNvPr>
            <p:cNvGrpSpPr/>
            <p:nvPr/>
          </p:nvGrpSpPr>
          <p:grpSpPr>
            <a:xfrm>
              <a:off x="8763096" y="4264507"/>
              <a:ext cx="409536" cy="783242"/>
              <a:chOff x="6756400" y="599439"/>
              <a:chExt cx="2718451" cy="5199067"/>
            </a:xfrm>
          </p:grpSpPr>
          <p:pic>
            <p:nvPicPr>
              <p:cNvPr id="3140" name="Picture 4" descr="Smartphone Icon Modern - Free vector graphic on Pixabay">
                <a:extLst>
                  <a:ext uri="{FF2B5EF4-FFF2-40B4-BE49-F238E27FC236}">
                    <a16:creationId xmlns:a16="http://schemas.microsoft.com/office/drawing/2014/main" id="{D562A8BD-0360-7A07-B31A-D7ABC0F248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801" t="3986" r="14509" b="3301"/>
              <a:stretch/>
            </p:blipFill>
            <p:spPr bwMode="auto">
              <a:xfrm>
                <a:off x="6756400" y="599439"/>
                <a:ext cx="2718451" cy="5199067"/>
              </a:xfrm>
              <a:prstGeom prst="rect">
                <a:avLst/>
              </a:prstGeom>
              <a:noFill/>
              <a:effectLst>
                <a:glow>
                  <a:schemeClr val="tx1"/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41" name="Picture 3140">
                <a:extLst>
                  <a:ext uri="{FF2B5EF4-FFF2-40B4-BE49-F238E27FC236}">
                    <a16:creationId xmlns:a16="http://schemas.microsoft.com/office/drawing/2014/main" id="{EFB3C32F-E030-985C-572D-4B7FF7E760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67518" y="1226042"/>
                <a:ext cx="2239236" cy="3977458"/>
              </a:xfrm>
              <a:prstGeom prst="rect">
                <a:avLst/>
              </a:prstGeom>
            </p:spPr>
          </p:pic>
        </p:grpSp>
        <p:grpSp>
          <p:nvGrpSpPr>
            <p:cNvPr id="3142" name="Group 3141">
              <a:extLst>
                <a:ext uri="{FF2B5EF4-FFF2-40B4-BE49-F238E27FC236}">
                  <a16:creationId xmlns:a16="http://schemas.microsoft.com/office/drawing/2014/main" id="{B8E1C5B7-4E13-A849-2E93-6DFC1DAF50E7}"/>
                </a:ext>
              </a:extLst>
            </p:cNvPr>
            <p:cNvGrpSpPr/>
            <p:nvPr/>
          </p:nvGrpSpPr>
          <p:grpSpPr>
            <a:xfrm>
              <a:off x="10089779" y="4264507"/>
              <a:ext cx="409536" cy="783242"/>
              <a:chOff x="6756400" y="599439"/>
              <a:chExt cx="2718451" cy="5199067"/>
            </a:xfrm>
          </p:grpSpPr>
          <p:pic>
            <p:nvPicPr>
              <p:cNvPr id="3143" name="Picture 4" descr="Smartphone Icon Modern - Free vector graphic on Pixabay">
                <a:extLst>
                  <a:ext uri="{FF2B5EF4-FFF2-40B4-BE49-F238E27FC236}">
                    <a16:creationId xmlns:a16="http://schemas.microsoft.com/office/drawing/2014/main" id="{EC1473E5-9F3C-4D3E-6CF2-AAF9061E52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801" t="3986" r="14509" b="3301"/>
              <a:stretch/>
            </p:blipFill>
            <p:spPr bwMode="auto">
              <a:xfrm>
                <a:off x="6756400" y="599439"/>
                <a:ext cx="2718451" cy="5199067"/>
              </a:xfrm>
              <a:prstGeom prst="rect">
                <a:avLst/>
              </a:prstGeom>
              <a:noFill/>
              <a:effectLst>
                <a:glow>
                  <a:schemeClr val="tx1"/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44" name="Picture 3143">
                <a:extLst>
                  <a:ext uri="{FF2B5EF4-FFF2-40B4-BE49-F238E27FC236}">
                    <a16:creationId xmlns:a16="http://schemas.microsoft.com/office/drawing/2014/main" id="{53336DE6-BCD7-E06B-6526-196E18971C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67518" y="1226042"/>
                <a:ext cx="2239236" cy="3977458"/>
              </a:xfrm>
              <a:prstGeom prst="rect">
                <a:avLst/>
              </a:prstGeom>
            </p:spPr>
          </p:pic>
        </p:grpSp>
      </p:grpSp>
      <p:sp>
        <p:nvSpPr>
          <p:cNvPr id="3147" name="Title 1">
            <a:extLst>
              <a:ext uri="{FF2B5EF4-FFF2-40B4-BE49-F238E27FC236}">
                <a16:creationId xmlns:a16="http://schemas.microsoft.com/office/drawing/2014/main" id="{7E34570A-EF9C-88F9-3D44-F3BFB5B86DF3}"/>
              </a:ext>
            </a:extLst>
          </p:cNvPr>
          <p:cNvSpPr txBox="1">
            <a:spLocks/>
          </p:cNvSpPr>
          <p:nvPr/>
        </p:nvSpPr>
        <p:spPr>
          <a:xfrm rot="16200000">
            <a:off x="-58245" y="3505562"/>
            <a:ext cx="4826000" cy="924063"/>
          </a:xfrm>
          <a:prstGeom prst="rect">
            <a:avLst/>
          </a:prstGeom>
          <a:effectLst>
            <a:glow rad="114300">
              <a:schemeClr val="bg1"/>
            </a:glo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>
                <a:ln w="0"/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Within UC – </a:t>
            </a:r>
            <a:r>
              <a:rPr lang="en-US" b="1" dirty="0" err="1">
                <a:ln w="0"/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winRoad</a:t>
            </a:r>
            <a:br>
              <a:rPr lang="en-US" b="1" dirty="0">
                <a:ln w="0"/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b="1" dirty="0">
                <a:ln w="0"/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simulation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CB407A-FEF7-4397-D734-26BE1EB7485A}"/>
              </a:ext>
            </a:extLst>
          </p:cNvPr>
          <p:cNvSpPr txBox="1"/>
          <p:nvPr/>
        </p:nvSpPr>
        <p:spPr>
          <a:xfrm>
            <a:off x="168059" y="774705"/>
            <a:ext cx="10072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workflow from </a:t>
            </a:r>
            <a:r>
              <a:rPr lang="en-US" b="1" dirty="0"/>
              <a:t>an accident happens </a:t>
            </a:r>
            <a:r>
              <a:rPr lang="en-US" dirty="0"/>
              <a:t>to </a:t>
            </a:r>
            <a:r>
              <a:rPr lang="en-US" b="1" dirty="0"/>
              <a:t>an alert is sent</a:t>
            </a:r>
            <a:r>
              <a:rPr lang="en-US" dirty="0"/>
              <a:t> is as shown in the diagram below.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0BD659A6-14D3-043D-7D4B-C503D010F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31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E0EE55-1E6F-47D6-5758-A6BD196FC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00"/>
                    </a14:imgEffect>
                  </a14:imgLayer>
                </a14:imgProps>
              </a:ext>
            </a:extLst>
          </a:blip>
          <a:srcRect l="6522" r="29034" b="1"/>
          <a:stretch/>
        </p:blipFill>
        <p:spPr>
          <a:xfrm>
            <a:off x="0" y="1"/>
            <a:ext cx="12191980" cy="68579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875AF6-BBA1-CE1A-AC80-9770FCCE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059" y="0"/>
            <a:ext cx="10515600" cy="924063"/>
          </a:xfrm>
          <a:effectLst>
            <a:glow rad="114300">
              <a:schemeClr val="bg1"/>
            </a:glow>
          </a:effectLst>
        </p:spPr>
        <p:txBody>
          <a:bodyPr>
            <a:normAutofit/>
          </a:bodyPr>
          <a:lstStyle/>
          <a:p>
            <a:r>
              <a:rPr lang="en-US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App overview</a:t>
            </a:r>
          </a:p>
        </p:txBody>
      </p:sp>
      <p:grpSp>
        <p:nvGrpSpPr>
          <p:cNvPr id="3149" name="Group 3148">
            <a:extLst>
              <a:ext uri="{FF2B5EF4-FFF2-40B4-BE49-F238E27FC236}">
                <a16:creationId xmlns:a16="http://schemas.microsoft.com/office/drawing/2014/main" id="{48DAAC95-BB51-26D2-F6F3-0AEFD41EE9B4}"/>
              </a:ext>
            </a:extLst>
          </p:cNvPr>
          <p:cNvGrpSpPr/>
          <p:nvPr/>
        </p:nvGrpSpPr>
        <p:grpSpPr>
          <a:xfrm>
            <a:off x="4508324" y="689413"/>
            <a:ext cx="3175351" cy="6072893"/>
            <a:chOff x="6756400" y="599439"/>
            <a:chExt cx="2718451" cy="5199067"/>
          </a:xfrm>
        </p:grpSpPr>
        <p:pic>
          <p:nvPicPr>
            <p:cNvPr id="3150" name="Picture 4" descr="Smartphone Icon Modern - Free vector graphic on Pixabay">
              <a:extLst>
                <a:ext uri="{FF2B5EF4-FFF2-40B4-BE49-F238E27FC236}">
                  <a16:creationId xmlns:a16="http://schemas.microsoft.com/office/drawing/2014/main" id="{773C808E-E6BB-DF94-D081-FC7965B171F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1" t="3986" r="14509" b="3301"/>
            <a:stretch/>
          </p:blipFill>
          <p:spPr bwMode="auto">
            <a:xfrm>
              <a:off x="6756400" y="599439"/>
              <a:ext cx="2718451" cy="5199067"/>
            </a:xfrm>
            <a:prstGeom prst="rect">
              <a:avLst/>
            </a:prstGeom>
            <a:noFill/>
            <a:effectLst>
              <a:glow rad="76200">
                <a:schemeClr val="tx1">
                  <a:alpha val="67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51" name="Picture 3150">
              <a:extLst>
                <a:ext uri="{FF2B5EF4-FFF2-40B4-BE49-F238E27FC236}">
                  <a16:creationId xmlns:a16="http://schemas.microsoft.com/office/drawing/2014/main" id="{953F19C8-4F55-C0EA-A8C4-E54FC72F1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88349" y="1059494"/>
              <a:ext cx="2377571" cy="4223174"/>
            </a:xfrm>
            <a:prstGeom prst="rect">
              <a:avLst/>
            </a:prstGeom>
          </p:spPr>
        </p:pic>
      </p:grpSp>
      <p:cxnSp>
        <p:nvCxnSpPr>
          <p:cNvPr id="3152" name="Straight Arrow Connector 3151">
            <a:extLst>
              <a:ext uri="{FF2B5EF4-FFF2-40B4-BE49-F238E27FC236}">
                <a16:creationId xmlns:a16="http://schemas.microsoft.com/office/drawing/2014/main" id="{DD12E65A-B13D-2560-4EB9-F0FB27205E10}"/>
              </a:ext>
            </a:extLst>
          </p:cNvPr>
          <p:cNvCxnSpPr>
            <a:cxnSpLocks/>
            <a:stCxn id="3158" idx="1"/>
          </p:cNvCxnSpPr>
          <p:nvPr/>
        </p:nvCxnSpPr>
        <p:spPr>
          <a:xfrm flipH="1">
            <a:off x="7158845" y="760197"/>
            <a:ext cx="1544365" cy="100425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58" name="TextBox 3157">
            <a:extLst>
              <a:ext uri="{FF2B5EF4-FFF2-40B4-BE49-F238E27FC236}">
                <a16:creationId xmlns:a16="http://schemas.microsoft.com/office/drawing/2014/main" id="{3BFB162C-C57E-29DB-3E90-DB5429C1269C}"/>
              </a:ext>
            </a:extLst>
          </p:cNvPr>
          <p:cNvSpPr txBox="1"/>
          <p:nvPr/>
        </p:nvSpPr>
        <p:spPr>
          <a:xfrm>
            <a:off x="8703210" y="298532"/>
            <a:ext cx="2700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Green light</a:t>
            </a:r>
            <a:br>
              <a:rPr lang="en-US" dirty="0"/>
            </a:br>
            <a:r>
              <a:rPr lang="en-US" dirty="0"/>
              <a:t>Indicates the user is online and the app is ready</a:t>
            </a:r>
          </a:p>
        </p:txBody>
      </p:sp>
      <p:sp>
        <p:nvSpPr>
          <p:cNvPr id="3160" name="TextBox 3159">
            <a:extLst>
              <a:ext uri="{FF2B5EF4-FFF2-40B4-BE49-F238E27FC236}">
                <a16:creationId xmlns:a16="http://schemas.microsoft.com/office/drawing/2014/main" id="{F10195BF-6E28-D5E1-0810-B025FCD50232}"/>
              </a:ext>
            </a:extLst>
          </p:cNvPr>
          <p:cNvSpPr txBox="1"/>
          <p:nvPr/>
        </p:nvSpPr>
        <p:spPr>
          <a:xfrm>
            <a:off x="347464" y="911358"/>
            <a:ext cx="2200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Registration</a:t>
            </a:r>
            <a:br>
              <a:rPr lang="en-US" dirty="0"/>
            </a:br>
            <a:r>
              <a:rPr lang="en-US" dirty="0"/>
              <a:t>Each car is registered by its car number</a:t>
            </a:r>
          </a:p>
        </p:txBody>
      </p:sp>
      <p:cxnSp>
        <p:nvCxnSpPr>
          <p:cNvPr id="3161" name="Straight Arrow Connector 3160">
            <a:extLst>
              <a:ext uri="{FF2B5EF4-FFF2-40B4-BE49-F238E27FC236}">
                <a16:creationId xmlns:a16="http://schemas.microsoft.com/office/drawing/2014/main" id="{EAED0F0B-6F46-3C48-8A8C-5F58FB0DF0E6}"/>
              </a:ext>
            </a:extLst>
          </p:cNvPr>
          <p:cNvCxnSpPr>
            <a:cxnSpLocks/>
            <a:stCxn id="3160" idx="3"/>
          </p:cNvCxnSpPr>
          <p:nvPr/>
        </p:nvCxnSpPr>
        <p:spPr>
          <a:xfrm>
            <a:off x="2548270" y="1373023"/>
            <a:ext cx="2778642" cy="96614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67" name="Straight Arrow Connector 3166">
            <a:extLst>
              <a:ext uri="{FF2B5EF4-FFF2-40B4-BE49-F238E27FC236}">
                <a16:creationId xmlns:a16="http://schemas.microsoft.com/office/drawing/2014/main" id="{F068A6DF-2701-DF6E-4E39-68E706B06121}"/>
              </a:ext>
            </a:extLst>
          </p:cNvPr>
          <p:cNvCxnSpPr>
            <a:cxnSpLocks/>
          </p:cNvCxnSpPr>
          <p:nvPr/>
        </p:nvCxnSpPr>
        <p:spPr>
          <a:xfrm flipH="1">
            <a:off x="7286966" y="2076244"/>
            <a:ext cx="1394287" cy="105304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68" name="TextBox 3167">
            <a:extLst>
              <a:ext uri="{FF2B5EF4-FFF2-40B4-BE49-F238E27FC236}">
                <a16:creationId xmlns:a16="http://schemas.microsoft.com/office/drawing/2014/main" id="{D3356FE8-2A50-509C-B999-9076DFB16CEC}"/>
              </a:ext>
            </a:extLst>
          </p:cNvPr>
          <p:cNvSpPr txBox="1"/>
          <p:nvPr/>
        </p:nvSpPr>
        <p:spPr>
          <a:xfrm>
            <a:off x="8715418" y="1476079"/>
            <a:ext cx="3021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Dashboard</a:t>
            </a:r>
            <a:br>
              <a:rPr lang="en-US" dirty="0"/>
            </a:br>
            <a:r>
              <a:rPr lang="en-US" dirty="0"/>
              <a:t>Showing local traffic news, the dashboard can display 5 latest news at a time</a:t>
            </a:r>
          </a:p>
        </p:txBody>
      </p:sp>
      <p:sp>
        <p:nvSpPr>
          <p:cNvPr id="3170" name="TextBox 3169">
            <a:extLst>
              <a:ext uri="{FF2B5EF4-FFF2-40B4-BE49-F238E27FC236}">
                <a16:creationId xmlns:a16="http://schemas.microsoft.com/office/drawing/2014/main" id="{747E1873-FD1F-E49E-71D5-CE6643F20C75}"/>
              </a:ext>
            </a:extLst>
          </p:cNvPr>
          <p:cNvSpPr txBox="1"/>
          <p:nvPr/>
        </p:nvSpPr>
        <p:spPr>
          <a:xfrm>
            <a:off x="367830" y="2052627"/>
            <a:ext cx="35138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News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Displayed with time, latest news on top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you click on the news, it will open Google Maps at the location of the accident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When the news first arrive, </a:t>
            </a:r>
            <a:r>
              <a:rPr lang="en-US" b="1" dirty="0">
                <a:solidFill>
                  <a:srgbClr val="C00000"/>
                </a:solidFill>
              </a:rPr>
              <a:t>a voice message</a:t>
            </a:r>
            <a:r>
              <a:rPr lang="en-US" b="1" dirty="0"/>
              <a:t> will be spoken so that it functions like a radio</a:t>
            </a:r>
          </a:p>
        </p:txBody>
      </p:sp>
      <p:cxnSp>
        <p:nvCxnSpPr>
          <p:cNvPr id="3172" name="Straight Arrow Connector 3171">
            <a:extLst>
              <a:ext uri="{FF2B5EF4-FFF2-40B4-BE49-F238E27FC236}">
                <a16:creationId xmlns:a16="http://schemas.microsoft.com/office/drawing/2014/main" id="{442591B9-6EE5-F3FD-E33D-0E980CA331FD}"/>
              </a:ext>
            </a:extLst>
          </p:cNvPr>
          <p:cNvCxnSpPr>
            <a:cxnSpLocks/>
          </p:cNvCxnSpPr>
          <p:nvPr/>
        </p:nvCxnSpPr>
        <p:spPr>
          <a:xfrm flipV="1">
            <a:off x="3450039" y="2849526"/>
            <a:ext cx="1366510" cy="69504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75" name="Straight Arrow Connector 3174">
            <a:extLst>
              <a:ext uri="{FF2B5EF4-FFF2-40B4-BE49-F238E27FC236}">
                <a16:creationId xmlns:a16="http://schemas.microsoft.com/office/drawing/2014/main" id="{2396FF9E-17C4-F909-49A0-E0A0B58135DE}"/>
              </a:ext>
            </a:extLst>
          </p:cNvPr>
          <p:cNvCxnSpPr>
            <a:cxnSpLocks/>
          </p:cNvCxnSpPr>
          <p:nvPr/>
        </p:nvCxnSpPr>
        <p:spPr>
          <a:xfrm flipV="1">
            <a:off x="3423772" y="3028575"/>
            <a:ext cx="1447102" cy="53806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78" name="Straight Arrow Connector 3177">
            <a:extLst>
              <a:ext uri="{FF2B5EF4-FFF2-40B4-BE49-F238E27FC236}">
                <a16:creationId xmlns:a16="http://schemas.microsoft.com/office/drawing/2014/main" id="{46DB43E4-6930-5C15-EB84-6259F384A7AF}"/>
              </a:ext>
            </a:extLst>
          </p:cNvPr>
          <p:cNvCxnSpPr>
            <a:cxnSpLocks/>
          </p:cNvCxnSpPr>
          <p:nvPr/>
        </p:nvCxnSpPr>
        <p:spPr>
          <a:xfrm flipV="1">
            <a:off x="3394679" y="3242930"/>
            <a:ext cx="1510356" cy="32370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81" name="Straight Arrow Connector 3180">
            <a:extLst>
              <a:ext uri="{FF2B5EF4-FFF2-40B4-BE49-F238E27FC236}">
                <a16:creationId xmlns:a16="http://schemas.microsoft.com/office/drawing/2014/main" id="{3887EC6D-5E04-2465-EBE8-03E36F95CBAB}"/>
              </a:ext>
            </a:extLst>
          </p:cNvPr>
          <p:cNvCxnSpPr>
            <a:cxnSpLocks/>
          </p:cNvCxnSpPr>
          <p:nvPr/>
        </p:nvCxnSpPr>
        <p:spPr>
          <a:xfrm>
            <a:off x="3450039" y="3584721"/>
            <a:ext cx="1508028" cy="7564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85" name="Straight Arrow Connector 3184">
            <a:extLst>
              <a:ext uri="{FF2B5EF4-FFF2-40B4-BE49-F238E27FC236}">
                <a16:creationId xmlns:a16="http://schemas.microsoft.com/office/drawing/2014/main" id="{A20A5F96-DB31-8825-701D-BD8559F46B98}"/>
              </a:ext>
            </a:extLst>
          </p:cNvPr>
          <p:cNvCxnSpPr>
            <a:cxnSpLocks/>
          </p:cNvCxnSpPr>
          <p:nvPr/>
        </p:nvCxnSpPr>
        <p:spPr>
          <a:xfrm flipV="1">
            <a:off x="3389897" y="3439374"/>
            <a:ext cx="1559509" cy="14534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89" name="TextBox 3188">
            <a:extLst>
              <a:ext uri="{FF2B5EF4-FFF2-40B4-BE49-F238E27FC236}">
                <a16:creationId xmlns:a16="http://schemas.microsoft.com/office/drawing/2014/main" id="{0620634B-9294-E4E1-F8B7-F5DB6D85B461}"/>
              </a:ext>
            </a:extLst>
          </p:cNvPr>
          <p:cNvSpPr txBox="1"/>
          <p:nvPr/>
        </p:nvSpPr>
        <p:spPr>
          <a:xfrm>
            <a:off x="8738232" y="3055131"/>
            <a:ext cx="3285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Report button</a:t>
            </a:r>
            <a:br>
              <a:rPr lang="en-US" dirty="0"/>
            </a:br>
            <a:r>
              <a:rPr lang="en-US" dirty="0"/>
              <a:t>Click to manually send a report when accident occurs near you</a:t>
            </a:r>
          </a:p>
        </p:txBody>
      </p:sp>
      <p:cxnSp>
        <p:nvCxnSpPr>
          <p:cNvPr id="3190" name="Straight Arrow Connector 3189">
            <a:extLst>
              <a:ext uri="{FF2B5EF4-FFF2-40B4-BE49-F238E27FC236}">
                <a16:creationId xmlns:a16="http://schemas.microsoft.com/office/drawing/2014/main" id="{18868422-4185-B18E-3854-8CCB4267D562}"/>
              </a:ext>
            </a:extLst>
          </p:cNvPr>
          <p:cNvCxnSpPr>
            <a:cxnSpLocks/>
            <a:stCxn id="3189" idx="1"/>
          </p:cNvCxnSpPr>
          <p:nvPr/>
        </p:nvCxnSpPr>
        <p:spPr>
          <a:xfrm flipH="1">
            <a:off x="7003934" y="3516796"/>
            <a:ext cx="1734298" cy="63569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194" name="Group 3193">
            <a:extLst>
              <a:ext uri="{FF2B5EF4-FFF2-40B4-BE49-F238E27FC236}">
                <a16:creationId xmlns:a16="http://schemas.microsoft.com/office/drawing/2014/main" id="{CBCA647D-D31B-BBF1-626A-9DAB98EF162B}"/>
              </a:ext>
            </a:extLst>
          </p:cNvPr>
          <p:cNvGrpSpPr/>
          <p:nvPr/>
        </p:nvGrpSpPr>
        <p:grpSpPr>
          <a:xfrm>
            <a:off x="1054576" y="3836198"/>
            <a:ext cx="916465" cy="1752749"/>
            <a:chOff x="6756400" y="599439"/>
            <a:chExt cx="2718451" cy="5199067"/>
          </a:xfrm>
        </p:grpSpPr>
        <p:pic>
          <p:nvPicPr>
            <p:cNvPr id="3195" name="Picture 4" descr="Smartphone Icon Modern - Free vector graphic on Pixabay">
              <a:extLst>
                <a:ext uri="{FF2B5EF4-FFF2-40B4-BE49-F238E27FC236}">
                  <a16:creationId xmlns:a16="http://schemas.microsoft.com/office/drawing/2014/main" id="{712A3ADF-A707-E282-683E-2913CD12456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1" t="3986" r="14509" b="3301"/>
            <a:stretch/>
          </p:blipFill>
          <p:spPr bwMode="auto">
            <a:xfrm>
              <a:off x="6756400" y="599439"/>
              <a:ext cx="2718451" cy="5199067"/>
            </a:xfrm>
            <a:prstGeom prst="rect">
              <a:avLst/>
            </a:prstGeom>
            <a:noFill/>
            <a:effectLst>
              <a:glow>
                <a:schemeClr val="tx1">
                  <a:alpha val="67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96" name="Picture 3195">
              <a:extLst>
                <a:ext uri="{FF2B5EF4-FFF2-40B4-BE49-F238E27FC236}">
                  <a16:creationId xmlns:a16="http://schemas.microsoft.com/office/drawing/2014/main" id="{9A8D7BEA-675C-993E-A1ED-70ED24927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63431" y="1059496"/>
              <a:ext cx="2364324" cy="4223175"/>
            </a:xfrm>
            <a:prstGeom prst="rect">
              <a:avLst/>
            </a:prstGeom>
          </p:spPr>
        </p:pic>
      </p:grpSp>
      <p:pic>
        <p:nvPicPr>
          <p:cNvPr id="6146" name="Picture 2" descr="Speaker - Free multimedia icons">
            <a:extLst>
              <a:ext uri="{FF2B5EF4-FFF2-40B4-BE49-F238E27FC236}">
                <a16:creationId xmlns:a16="http://schemas.microsoft.com/office/drawing/2014/main" id="{7D8924C9-ED47-3050-3D12-DBDC2EBB9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568" y="4090290"/>
            <a:ext cx="1244563" cy="12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TextBox 6149">
            <a:extLst>
              <a:ext uri="{FF2B5EF4-FFF2-40B4-BE49-F238E27FC236}">
                <a16:creationId xmlns:a16="http://schemas.microsoft.com/office/drawing/2014/main" id="{729CEA04-889E-857A-5E26-82E62DA7BA2A}"/>
              </a:ext>
            </a:extLst>
          </p:cNvPr>
          <p:cNvSpPr txBox="1"/>
          <p:nvPr/>
        </p:nvSpPr>
        <p:spPr>
          <a:xfrm>
            <a:off x="8759496" y="4281921"/>
            <a:ext cx="3285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Report with photo </a:t>
            </a:r>
            <a:r>
              <a:rPr lang="en-US" dirty="0">
                <a:solidFill>
                  <a:srgbClr val="C00000"/>
                </a:solidFill>
              </a:rPr>
              <a:t>(under development)</a:t>
            </a:r>
            <a:br>
              <a:rPr lang="en-US" dirty="0"/>
            </a:br>
            <a:r>
              <a:rPr lang="en-US" dirty="0"/>
              <a:t>Click to open camera, take a photo and attach with the report</a:t>
            </a:r>
          </a:p>
        </p:txBody>
      </p:sp>
      <p:cxnSp>
        <p:nvCxnSpPr>
          <p:cNvPr id="6151" name="Straight Arrow Connector 6150">
            <a:extLst>
              <a:ext uri="{FF2B5EF4-FFF2-40B4-BE49-F238E27FC236}">
                <a16:creationId xmlns:a16="http://schemas.microsoft.com/office/drawing/2014/main" id="{DE020B64-F678-D7E7-9D62-4A32110050EC}"/>
              </a:ext>
            </a:extLst>
          </p:cNvPr>
          <p:cNvCxnSpPr>
            <a:cxnSpLocks/>
            <a:stCxn id="6150" idx="1"/>
          </p:cNvCxnSpPr>
          <p:nvPr/>
        </p:nvCxnSpPr>
        <p:spPr>
          <a:xfrm flipH="1" flipV="1">
            <a:off x="7003934" y="4755603"/>
            <a:ext cx="1755562" cy="126483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157" name="TextBox 6156">
            <a:extLst>
              <a:ext uri="{FF2B5EF4-FFF2-40B4-BE49-F238E27FC236}">
                <a16:creationId xmlns:a16="http://schemas.microsoft.com/office/drawing/2014/main" id="{9C6369E5-549B-B31F-1D50-D4957B1F2793}"/>
              </a:ext>
            </a:extLst>
          </p:cNvPr>
          <p:cNvSpPr txBox="1"/>
          <p:nvPr/>
        </p:nvSpPr>
        <p:spPr>
          <a:xfrm>
            <a:off x="8220575" y="6085367"/>
            <a:ext cx="3801977" cy="659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Install the application at:</a:t>
            </a:r>
            <a:br>
              <a:rPr lang="en-US" dirty="0"/>
            </a:br>
            <a:r>
              <a:rPr lang="en-US" dirty="0">
                <a:hlinkClick r:id="rId8"/>
              </a:rPr>
              <a:t>https://nijigaku-traffic-radio.web.app/</a:t>
            </a:r>
            <a:endParaRPr lang="en-US" dirty="0"/>
          </a:p>
        </p:txBody>
      </p:sp>
      <p:sp>
        <p:nvSpPr>
          <p:cNvPr id="6159" name="Slide Number Placeholder 6158">
            <a:extLst>
              <a:ext uri="{FF2B5EF4-FFF2-40B4-BE49-F238E27FC236}">
                <a16:creationId xmlns:a16="http://schemas.microsoft.com/office/drawing/2014/main" id="{F9126B7F-B352-7467-C153-1D14233B5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935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078BBA-6AA4-4E18-003B-EAC407A0EA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l="6522" r="29033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BF1609D-A3C5-6AE6-6154-A6E4996C7151}"/>
              </a:ext>
            </a:extLst>
          </p:cNvPr>
          <p:cNvSpPr txBox="1">
            <a:spLocks/>
          </p:cNvSpPr>
          <p:nvPr/>
        </p:nvSpPr>
        <p:spPr>
          <a:xfrm>
            <a:off x="168059" y="0"/>
            <a:ext cx="10515600" cy="924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Future tasks and ideas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FFCBB8-8496-F491-167C-A3BD87051188}"/>
              </a:ext>
            </a:extLst>
          </p:cNvPr>
          <p:cNvSpPr/>
          <p:nvPr/>
        </p:nvSpPr>
        <p:spPr>
          <a:xfrm>
            <a:off x="620486" y="1770617"/>
            <a:ext cx="10979636" cy="3271283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E0966-1325-6065-1DFE-014CC3D2023E}"/>
              </a:ext>
            </a:extLst>
          </p:cNvPr>
          <p:cNvSpPr txBox="1">
            <a:spLocks/>
          </p:cNvSpPr>
          <p:nvPr/>
        </p:nvSpPr>
        <p:spPr>
          <a:xfrm>
            <a:off x="733647" y="2029637"/>
            <a:ext cx="10803072" cy="458925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</a:rPr>
              <a:t>Continue developing the missing features such as </a:t>
            </a:r>
            <a:r>
              <a:rPr lang="en-US" sz="3200" b="1" dirty="0">
                <a:solidFill>
                  <a:schemeClr val="bg1"/>
                </a:solidFill>
              </a:rPr>
              <a:t>Report with a photo, spam detection,…</a:t>
            </a:r>
          </a:p>
          <a:p>
            <a:r>
              <a:rPr lang="en-US" sz="3200" dirty="0">
                <a:solidFill>
                  <a:schemeClr val="bg1"/>
                </a:solidFill>
              </a:rPr>
              <a:t>Link with </a:t>
            </a:r>
            <a:r>
              <a:rPr lang="en-US" sz="3200" b="0" i="0" dirty="0">
                <a:solidFill>
                  <a:srgbClr val="202124"/>
                </a:solidFill>
                <a:effectLst/>
              </a:rPr>
              <a:t>web mapping platforms such as Google Map, Open Street View,… </a:t>
            </a:r>
          </a:p>
          <a:p>
            <a:r>
              <a:rPr lang="en-US" sz="3200" dirty="0">
                <a:solidFill>
                  <a:srgbClr val="202124"/>
                </a:solidFill>
              </a:rPr>
              <a:t>Improve accuracy of map coordinate.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E05DABD-B713-A713-CDA3-A6FDB368E1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2" r="23771" b="41213"/>
          <a:stretch/>
        </p:blipFill>
        <p:spPr bwMode="auto">
          <a:xfrm>
            <a:off x="9909821" y="179072"/>
            <a:ext cx="1883754" cy="68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83662C12-E07D-303E-BCFD-4DBBE2140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0E3DA-B60A-4B7C-813E-126EBB4BC866}" type="slidenum">
              <a:rPr lang="en-US" smtClean="0">
                <a:solidFill>
                  <a:srgbClr val="C00000"/>
                </a:solidFill>
              </a:rPr>
              <a:t>6</a:t>
            </a:fld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32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D70AA0-28C5-DDAC-950B-BDA50A598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84652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/>
              <a:t>Nijigaku</a:t>
            </a:r>
            <a:r>
              <a:rPr lang="en-US" sz="5400" dirty="0"/>
              <a:t> Traffic Radio</a:t>
            </a:r>
          </a:p>
        </p:txBody>
      </p:sp>
      <p:sp>
        <p:nvSpPr>
          <p:cNvPr id="29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6FF8EBF-436D-9157-9E82-29AD748E85D0}"/>
              </a:ext>
            </a:extLst>
          </p:cNvPr>
          <p:cNvSpPr txBox="1">
            <a:spLocks/>
          </p:cNvSpPr>
          <p:nvPr/>
        </p:nvSpPr>
        <p:spPr>
          <a:xfrm>
            <a:off x="640080" y="3105927"/>
            <a:ext cx="4243589" cy="3087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851191" rtl="0" eaLnBrk="1" latinLnBrk="0" hangingPunct="1">
              <a:lnSpc>
                <a:spcPct val="90000"/>
              </a:lnSpc>
              <a:spcBef>
                <a:spcPts val="3118"/>
              </a:spcBef>
              <a:buFont typeface="Arial" panose="020B0604020202020204" pitchFamily="34" charset="0"/>
              <a:buNone/>
              <a:defRPr sz="74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25595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62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1191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56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76786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02381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27977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553572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979167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404763" indent="0" algn="ctr" defTabSz="2851191" rtl="0" eaLnBrk="1" latinLnBrk="0" hangingPunct="1">
              <a:lnSpc>
                <a:spcPct val="90000"/>
              </a:lnSpc>
              <a:spcBef>
                <a:spcPts val="1559"/>
              </a:spcBef>
              <a:buFont typeface="Arial" panose="020B0604020202020204" pitchFamily="34" charset="0"/>
              <a:buNone/>
              <a:defRPr sz="4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/>
            <a:r>
              <a:rPr lang="en-US" sz="3200" dirty="0"/>
              <a:t>CPWC2022-0020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F319C6-E8E8-20D3-5053-0361F365F3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65" r="43075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1FD3E18C-134C-AE72-2320-D562980E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7377" y="142806"/>
            <a:ext cx="914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F70E3DA-B60A-4B7C-813E-126EBB4BC866}" type="slidenum">
              <a:rPr lang="en-US">
                <a:solidFill>
                  <a:srgbClr val="C00000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7</a:t>
            </a:fld>
            <a:endParaRPr lang="en-US" dirty="0">
              <a:solidFill>
                <a:srgbClr val="C00000"/>
              </a:solidFill>
              <a:latin typeface="Calibri" panose="020F0502020204030204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8DDBC93-86B7-E9CF-148A-73AA2C7F3C72}"/>
              </a:ext>
            </a:extLst>
          </p:cNvPr>
          <p:cNvSpPr txBox="1">
            <a:spLocks/>
          </p:cNvSpPr>
          <p:nvPr/>
        </p:nvSpPr>
        <p:spPr>
          <a:xfrm>
            <a:off x="577572" y="3429000"/>
            <a:ext cx="4972327" cy="30321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/>
              <a:t>Thank you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1953267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6DF1CC501D54BA1796F01949CCA5D" ma:contentTypeVersion="14" ma:contentTypeDescription="Create a new document." ma:contentTypeScope="" ma:versionID="48143f7571029eb73bd5343d2193e2d0">
  <xsd:schema xmlns:xsd="http://www.w3.org/2001/XMLSchema" xmlns:xs="http://www.w3.org/2001/XMLSchema" xmlns:p="http://schemas.microsoft.com/office/2006/metadata/properties" xmlns:ns3="d16ab3f7-bd68-44de-95f8-631ff845b4e1" xmlns:ns4="f8013cd9-c9a6-42e7-ab80-7604fecac0a0" targetNamespace="http://schemas.microsoft.com/office/2006/metadata/properties" ma:root="true" ma:fieldsID="f84e14a9e6da7a2e3e60962edb1732bc" ns3:_="" ns4:_="">
    <xsd:import namespace="d16ab3f7-bd68-44de-95f8-631ff845b4e1"/>
    <xsd:import namespace="f8013cd9-c9a6-42e7-ab80-7604fecac0a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ab3f7-bd68-44de-95f8-631ff845b4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013cd9-c9a6-42e7-ab80-7604fecac0a0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41261A-FDF6-4019-B766-9BD9D3FAAAA8}">
  <ds:schemaRefs>
    <ds:schemaRef ds:uri="http://www.w3.org/XML/1998/namespace"/>
    <ds:schemaRef ds:uri="f8013cd9-c9a6-42e7-ab80-7604fecac0a0"/>
    <ds:schemaRef ds:uri="http://purl.org/dc/dcmitype/"/>
    <ds:schemaRef ds:uri="http://schemas.microsoft.com/office/2006/documentManagement/types"/>
    <ds:schemaRef ds:uri="d16ab3f7-bd68-44de-95f8-631ff845b4e1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DE53700-701A-4974-A20C-0461EBE716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B1469D-8F1C-4AC4-B24C-F47A401287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ab3f7-bd68-44de-95f8-631ff845b4e1"/>
    <ds:schemaRef ds:uri="f8013cd9-c9a6-42e7-ab80-7604fecac0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471</Words>
  <Application>Microsoft Office PowerPoint</Application>
  <PresentationFormat>Widescreen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Nijigaku Traffic Radio</vt:lpstr>
      <vt:lpstr>Research background</vt:lpstr>
      <vt:lpstr>Product definition</vt:lpstr>
      <vt:lpstr>Product workflow</vt:lpstr>
      <vt:lpstr>App overview</vt:lpstr>
      <vt:lpstr>PowerPoint Presentation</vt:lpstr>
      <vt:lpstr>Nijigaku Traffic Radio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Tuan Hiep (S.CECS)</dc:creator>
  <cp:lastModifiedBy>Nguyen Tuan Hiep (S.CECS)</cp:lastModifiedBy>
  <cp:revision>2</cp:revision>
  <dcterms:created xsi:type="dcterms:W3CDTF">2022-10-01T20:29:30Z</dcterms:created>
  <dcterms:modified xsi:type="dcterms:W3CDTF">2022-10-02T13:26:53Z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0x01010076D6DF1CC501D54BA1796F01949CCA5D</vt:lpwstr>
  </property>
</Properties>
</file>