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4"/>
  </p:sldMasterIdLst>
  <p:notesMasterIdLst>
    <p:notesMasterId r:id="rId7"/>
  </p:notesMasterIdLst>
  <p:handoutMasterIdLst>
    <p:handoutMasterId r:id="rId8"/>
  </p:handoutMasterIdLst>
  <p:sldIdLst>
    <p:sldId id="391" r:id="rId5"/>
    <p:sldId id="40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A107856-5554-42FB-B03E-39F5DBC370B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2" autoAdjust="0"/>
    <p:restoredTop sz="96327" autoAdjust="0"/>
  </p:normalViewPr>
  <p:slideViewPr>
    <p:cSldViewPr snapToGrid="0">
      <p:cViewPr varScale="1">
        <p:scale>
          <a:sx n="110" d="100"/>
          <a:sy n="110" d="100"/>
        </p:scale>
        <p:origin x="134" y="5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3240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6756E-81DA-9FAC-70D8-556F658BDD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EDD12-BCD5-485B-BCBC-34BB01D7923C}" type="datetimeFigureOut">
              <a:rPr lang="en-US" smtClean="0"/>
              <a:t>9/17/2024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1D415-D05A-7067-CCD3-457153D96C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230DF-5933-439D-898F-38E9AC9BA6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97095E3-54D2-CFD2-4F49-7536FC8641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8" name="Header Placeholder 7">
            <a:extLst>
              <a:ext uri="{FF2B5EF4-FFF2-40B4-BE49-F238E27FC236}">
                <a16:creationId xmlns:a16="http://schemas.microsoft.com/office/drawing/2014/main" id="{521EE01A-C0B5-5ECF-96DD-768F86AA15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228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7A52F-9D89-7442-A8E9-48D1527B5F6B}" type="datetimeFigureOut">
              <a:rPr lang="en-US" smtClean="0"/>
              <a:t>9/17/2024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C7E07-3C67-C64C-8DA0-0404F630397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528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276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842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327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F555767-B3D8-BD57-1D42-7F6E1E668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BC972B6D-098C-52F6-E990-52623B368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F0D3EE3-9A8C-531D-1EEE-1AFAB9F3B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A2BE192C-1768-890B-EC1B-5ED6E1F82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1409" y="4661717"/>
            <a:ext cx="7936230" cy="138076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70935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584005"/>
            <a:ext cx="2825115" cy="3999060"/>
          </a:xfrm>
        </p:spPr>
        <p:txBody>
          <a:bodyPr lIns="0" tIns="27432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457200" indent="0">
              <a:spcBef>
                <a:spcPts val="1800"/>
              </a:spcBef>
              <a:buNone/>
              <a:defRPr sz="2000"/>
            </a:lvl2pPr>
            <a:lvl3pPr marL="914400" indent="0">
              <a:spcBef>
                <a:spcPts val="1800"/>
              </a:spcBef>
              <a:buNone/>
              <a:defRPr sz="2000"/>
            </a:lvl3pPr>
            <a:lvl4pPr marL="1371600" indent="0">
              <a:spcBef>
                <a:spcPts val="1800"/>
              </a:spcBef>
              <a:buNone/>
              <a:defRPr sz="2000"/>
            </a:lvl4pPr>
            <a:lvl5pPr marL="1828800" indent="0">
              <a:spcBef>
                <a:spcPts val="1800"/>
              </a:spcBef>
              <a:buNone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70934" y="584005"/>
            <a:ext cx="7926705" cy="399906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4329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98408"/>
            <a:ext cx="10972800" cy="157431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5523" y="2676525"/>
            <a:ext cx="5746750" cy="359747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620000" y="2676525"/>
            <a:ext cx="3947160" cy="3597470"/>
          </a:xfrm>
        </p:spPr>
        <p:txBody>
          <a:bodyPr lIns="0">
            <a:normAutofit/>
          </a:bodyPr>
          <a:lstStyle>
            <a:lvl1pPr marL="342900" indent="-342900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>
              <a:spcBef>
                <a:spcPts val="18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9744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02400"/>
            <a:ext cx="10972800" cy="157032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1506B022-475A-6647-98FF-D5C319A0C7C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94360" y="2628629"/>
            <a:ext cx="10972800" cy="363674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10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flipH="1" flipV="1">
            <a:off x="6092752" y="0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360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B149C6-5AAC-B8E5-5411-EA38821F6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27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06C6F65-35CD-D64B-992A-0C1C1E003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7" name="AutoShape 24">
              <a:extLst>
                <a:ext uri="{FF2B5EF4-FFF2-40B4-BE49-F238E27FC236}">
                  <a16:creationId xmlns:a16="http://schemas.microsoft.com/office/drawing/2014/main" id="{CFD467E2-FF13-7E4F-BEF9-EA1A17665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A85A327-3157-B442-993A-6900F712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A459CB4-74AF-0544-AB1E-7CC6D10F8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5A20BFD-9142-D64A-A78A-61B75FCA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80736DF-C890-DB47-AEAA-D3D92505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39F93F26-ED5C-E74E-BFBD-E3054DC1B9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89572"/>
            <a:ext cx="6787747" cy="159350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 spc="50" baseline="0"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186153BD-9D2B-47EB-3553-1D3F6663B2A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4359" y="2281918"/>
            <a:ext cx="6787747" cy="3708517"/>
          </a:xfrm>
        </p:spPr>
        <p:txBody>
          <a:bodyPr lIns="0" tIns="228600" rIns="0" bIns="0">
            <a:normAutofit/>
          </a:bodyPr>
          <a:lstStyle>
            <a:lvl1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  <a:defRPr lang="en-US" sz="2400" b="1" i="0" kern="1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indent="-283464">
              <a:spcBef>
                <a:spcPts val="6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3" name="Slide Number Placeholder 42">
            <a:extLst>
              <a:ext uri="{FF2B5EF4-FFF2-40B4-BE49-F238E27FC236}">
                <a16:creationId xmlns:a16="http://schemas.microsoft.com/office/drawing/2014/main" id="{D80CCC8F-9CF1-9621-04EB-DFA68FEE42D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42" name="Date Placeholder 41">
            <a:extLst>
              <a:ext uri="{FF2B5EF4-FFF2-40B4-BE49-F238E27FC236}">
                <a16:creationId xmlns:a16="http://schemas.microsoft.com/office/drawing/2014/main" id="{29CE2856-DB8F-5603-C085-74C70560FAC8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79826C1-7A52-DA25-F422-EE62DED7D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0552" cy="0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08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79D0555-EBDC-B53A-212D-A5921795FE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80543"/>
          </a:xfrm>
          <a:custGeom>
            <a:avLst/>
            <a:gdLst>
              <a:gd name="connsiteX0" fmla="*/ 6309360 w 12192000"/>
              <a:gd name="connsiteY0" fmla="*/ 3951843 h 6880543"/>
              <a:gd name="connsiteX1" fmla="*/ 6309360 w 12192000"/>
              <a:gd name="connsiteY1" fmla="*/ 4052427 h 6880543"/>
              <a:gd name="connsiteX2" fmla="*/ 8442960 w 12192000"/>
              <a:gd name="connsiteY2" fmla="*/ 4052427 h 6880543"/>
              <a:gd name="connsiteX3" fmla="*/ 8442960 w 12192000"/>
              <a:gd name="connsiteY3" fmla="*/ 3951843 h 6880543"/>
              <a:gd name="connsiteX4" fmla="*/ 0 w 12192000"/>
              <a:gd name="connsiteY4" fmla="*/ 0 h 6880543"/>
              <a:gd name="connsiteX5" fmla="*/ 12192000 w 12192000"/>
              <a:gd name="connsiteY5" fmla="*/ 0 h 6880543"/>
              <a:gd name="connsiteX6" fmla="*/ 12192000 w 12192000"/>
              <a:gd name="connsiteY6" fmla="*/ 6880543 h 6880543"/>
              <a:gd name="connsiteX7" fmla="*/ 0 w 12192000"/>
              <a:gd name="connsiteY7" fmla="*/ 6880543 h 688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80543">
                <a:moveTo>
                  <a:pt x="6309360" y="3951843"/>
                </a:moveTo>
                <a:lnTo>
                  <a:pt x="6309360" y="4052427"/>
                </a:lnTo>
                <a:lnTo>
                  <a:pt x="8442960" y="4052427"/>
                </a:lnTo>
                <a:lnTo>
                  <a:pt x="8442960" y="395184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80543"/>
                </a:lnTo>
                <a:lnTo>
                  <a:pt x="0" y="6880543"/>
                </a:lnTo>
                <a:close/>
              </a:path>
            </a:pathLst>
          </a:custGeom>
        </p:spPr>
        <p:txBody>
          <a:bodyPr wrap="square" tIns="182880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D492973-78E3-D34E-835E-CF2D451701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59" y="444933"/>
            <a:ext cx="5477479" cy="329184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60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6BA398-1ED2-1FCA-63B9-8915A8C7A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09360" y="3951843"/>
            <a:ext cx="2133600" cy="1005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169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104">
          <p15:clr>
            <a:srgbClr val="FBAE40"/>
          </p15:clr>
        </p15:guide>
        <p15:guide id="3" pos="4344" userDrawn="1">
          <p15:clr>
            <a:srgbClr val="FBAE40"/>
          </p15:clr>
        </p15:guide>
        <p15:guide id="4" pos="4560" userDrawn="1">
          <p15:clr>
            <a:srgbClr val="FBAE40"/>
          </p15:clr>
        </p15:guide>
        <p15:guide id="8" orient="horz" pos="184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99835" y="43052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9973BC6-F6E5-0B3B-C8AB-0AC4020D4E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1113"/>
            <a:ext cx="5791200" cy="6880226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99835" y="456860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9169ED6-4B82-6844-119F-AC15CDF2D3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914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57F1500-1A16-D1EF-4F0C-030852B29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2D07A0BE-3890-193E-9439-F294E61A7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C05217ED-C258-E6CE-BA7F-28A6EA41B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F3E11A1F-14DD-BA35-D7D7-4D4ADEAA3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F14541B0-973F-7E21-1019-D2FB83C8C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02875"/>
            <a:ext cx="10873740" cy="168020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6FE0DC0-B0D7-F4D6-8038-177AD7A8C21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57600" y="2282008"/>
            <a:ext cx="7810500" cy="3699328"/>
          </a:xfrm>
        </p:spPr>
        <p:txBody>
          <a:bodyPr lIns="0" tIns="228600" rIns="0" bIns="0">
            <a:normAutofit/>
          </a:bodyPr>
          <a:lstStyle>
            <a:lvl1pPr marL="283464" indent="-283464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D58739-4346-5104-B1AC-89ED035912A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272B8D-F380-9F1A-C8E6-BDD2352B1763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2964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304">
          <p15:clr>
            <a:srgbClr val="FBAE40"/>
          </p15:clr>
        </p15:guide>
        <p15:guide id="4" pos="5736">
          <p15:clr>
            <a:srgbClr val="FBAE40"/>
          </p15:clr>
        </p15:guide>
        <p15:guide id="5" pos="1944">
          <p15:clr>
            <a:srgbClr val="FBAE40"/>
          </p15:clr>
        </p15:guide>
        <p15:guide id="6" pos="4008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5352">
          <p15:clr>
            <a:srgbClr val="FBAE40"/>
          </p15:clr>
        </p15:guide>
        <p15:guide id="11" pos="364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9905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2710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78129"/>
            <a:ext cx="9778365" cy="149459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14DA3C5-63E4-BAFB-1D68-47F71EEEE53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9436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D11386D-847E-8CF5-E56A-42E80A65A08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881898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056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2E558A9-6DD6-E21D-3A8F-6707E1DD1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12" name="AutoShape 24">
              <a:extLst>
                <a:ext uri="{FF2B5EF4-FFF2-40B4-BE49-F238E27FC236}">
                  <a16:creationId xmlns:a16="http://schemas.microsoft.com/office/drawing/2014/main" id="{3FC994E4-318C-1E66-B4E4-8F8FD08E0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17C00E6B-F625-6D6C-8364-9DD9F3C36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C6197B87-4F65-7981-9463-84830CD36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86AA517C-7217-D864-B7E7-40984A288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524013C6-491C-CAA2-5BD6-7C7359671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8885" y="3499667"/>
            <a:ext cx="4939666" cy="254281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47460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457201"/>
            <a:ext cx="5198269" cy="2305050"/>
          </a:xfrm>
        </p:spPr>
        <p:txBody>
          <a:bodyPr lIns="0" tIns="274320">
            <a:normAutofit/>
          </a:bodyPr>
          <a:lstStyle>
            <a:lvl1pPr marL="457200" indent="-457200">
              <a:spcBef>
                <a:spcPts val="1800"/>
              </a:spcBef>
              <a:buFont typeface="+mj-lt"/>
              <a:buAutoNum type="arabicPeriod"/>
              <a:defRPr sz="2000"/>
            </a:lvl1pPr>
            <a:lvl2pPr marL="914400" indent="-457200">
              <a:spcBef>
                <a:spcPts val="1800"/>
              </a:spcBef>
              <a:buFont typeface="+mj-lt"/>
              <a:buAutoNum type="alphaLcPeriod"/>
              <a:defRPr sz="2000"/>
            </a:lvl2pPr>
            <a:lvl3pPr marL="1371600" indent="-457200">
              <a:spcBef>
                <a:spcPts val="1800"/>
              </a:spcBef>
              <a:buFont typeface="+mj-lt"/>
              <a:buAutoNum type="arabicParenR"/>
              <a:defRPr sz="2000"/>
            </a:lvl3pPr>
            <a:lvl4pPr marL="1371600" indent="0">
              <a:spcBef>
                <a:spcPts val="1800"/>
              </a:spcBef>
              <a:buFont typeface="+mj-lt"/>
              <a:buNone/>
              <a:defRPr sz="2000"/>
            </a:lvl4pPr>
            <a:lvl5pPr marL="2286000" indent="-457200">
              <a:spcBef>
                <a:spcPts val="1800"/>
              </a:spcBef>
              <a:buFont typeface="+mj-lt"/>
              <a:buAutoNum type="arabicPeriod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endParaRPr lang="en-US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AC171DA-232D-44C1-6B93-40BACB298F4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810595"/>
            <a:ext cx="5198269" cy="3319513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4606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310" y="278129"/>
            <a:ext cx="5063490" cy="235402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EF4505D-6803-3813-7738-04996342781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94360" y="3279579"/>
            <a:ext cx="5044440" cy="2994415"/>
          </a:xfrm>
        </p:spPr>
        <p:txBody>
          <a:bodyPr lIns="0" tIns="22860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997459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658637A-5D36-6127-19BC-C203E23FA4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118225" cy="68580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9319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ED84C6-50E6-6C43-8031-AFF6268E0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360" y="1825625"/>
            <a:ext cx="103822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D41FC0AE-253D-D242-9C88-017078F8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365125"/>
            <a:ext cx="10401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EF47083A-6D76-4B4D-87CA-E08E212F7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33648" y="6332220"/>
            <a:ext cx="131318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C8ADA0DF-3751-9A48-8A21-59F01C782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360" y="6332220"/>
            <a:ext cx="52324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1" i="0">
                <a:solidFill>
                  <a:schemeClr val="bg1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892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698" r:id="rId2"/>
    <p:sldLayoutId id="2147483710" r:id="rId3"/>
    <p:sldLayoutId id="2147483700" r:id="rId4"/>
    <p:sldLayoutId id="2147483701" r:id="rId5"/>
    <p:sldLayoutId id="2147483659" r:id="rId6"/>
    <p:sldLayoutId id="2147483709" r:id="rId7"/>
    <p:sldLayoutId id="2147483708" r:id="rId8"/>
    <p:sldLayoutId id="2147483707" r:id="rId9"/>
    <p:sldLayoutId id="2147483706" r:id="rId10"/>
    <p:sldLayoutId id="2147483705" r:id="rId11"/>
    <p:sldLayoutId id="2147483704" r:id="rId12"/>
    <p:sldLayoutId id="2147483703" r:id="rId1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b="1" i="0" kern="1200" spc="100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83464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600" userDrawn="1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  <p15:guide id="17" pos="39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5D3755-C3E2-975E-DE68-CDECC4B52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02875"/>
            <a:ext cx="10873740" cy="1680205"/>
          </a:xfrm>
        </p:spPr>
        <p:txBody>
          <a:bodyPr/>
          <a:lstStyle/>
          <a:p>
            <a:r>
              <a:rPr lang="en-US" dirty="0"/>
              <a:t>Future tasks and ideas</a:t>
            </a:r>
          </a:p>
        </p:txBody>
      </p:sp>
      <p:pic>
        <p:nvPicPr>
          <p:cNvPr id="1026" name="Picture 2" descr="Latest updates in Python4Delphi and PythonEnvironments in Delphi-Python  EcoSystem">
            <a:extLst>
              <a:ext uri="{FF2B5EF4-FFF2-40B4-BE49-F238E27FC236}">
                <a16:creationId xmlns:a16="http://schemas.microsoft.com/office/drawing/2014/main" id="{D82F05D0-AA69-4079-A272-FAA87DADF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54" y="4034673"/>
            <a:ext cx="4594246" cy="2585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C3F520-394B-4B8B-80E6-6890785C8C5C}"/>
              </a:ext>
            </a:extLst>
          </p:cNvPr>
          <p:cNvSpPr txBox="1"/>
          <p:nvPr/>
        </p:nvSpPr>
        <p:spPr>
          <a:xfrm>
            <a:off x="511154" y="2574175"/>
            <a:ext cx="47605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1. We will use Python4Delphi to automatically change traffic phase while running YOLOv8using Python</a:t>
            </a:r>
            <a:endParaRPr lang="vi-VN" sz="2400" b="1" dirty="0">
              <a:solidFill>
                <a:schemeClr val="bg1"/>
              </a:solidFill>
            </a:endParaRPr>
          </a:p>
        </p:txBody>
      </p:sp>
      <p:pic>
        <p:nvPicPr>
          <p:cNvPr id="1028" name="Picture 4" descr="Different types of intersections | Download Scientific Diagram">
            <a:extLst>
              <a:ext uri="{FF2B5EF4-FFF2-40B4-BE49-F238E27FC236}">
                <a16:creationId xmlns:a16="http://schemas.microsoft.com/office/drawing/2014/main" id="{46F504E8-9029-4019-BB63-3CDF0CC73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216" y="2027816"/>
            <a:ext cx="6010853" cy="320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E633FDA-FBDA-4F25-9409-EFCAB162E237}"/>
              </a:ext>
            </a:extLst>
          </p:cNvPr>
          <p:cNvSpPr txBox="1"/>
          <p:nvPr/>
        </p:nvSpPr>
        <p:spPr>
          <a:xfrm>
            <a:off x="6192391" y="5419373"/>
            <a:ext cx="47605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2. We will handle more complex traffic intersection</a:t>
            </a:r>
            <a:endParaRPr lang="vi-V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312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5D3755-C3E2-975E-DE68-CDECC4B52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02875"/>
            <a:ext cx="10873740" cy="1680205"/>
          </a:xfrm>
        </p:spPr>
        <p:txBody>
          <a:bodyPr/>
          <a:lstStyle/>
          <a:p>
            <a:r>
              <a:rPr lang="en-US" dirty="0"/>
              <a:t>Future tasks and ideas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C3F520-394B-4B8B-80E6-6890785C8C5C}"/>
              </a:ext>
            </a:extLst>
          </p:cNvPr>
          <p:cNvSpPr txBox="1"/>
          <p:nvPr/>
        </p:nvSpPr>
        <p:spPr>
          <a:xfrm>
            <a:off x="511154" y="2574175"/>
            <a:ext cx="47605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3. We handle communication between intersections to main server to automate traffic</a:t>
            </a:r>
            <a:endParaRPr lang="vi-VN" sz="24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633FDA-FBDA-4F25-9409-EFCAB162E237}"/>
              </a:ext>
            </a:extLst>
          </p:cNvPr>
          <p:cNvSpPr txBox="1"/>
          <p:nvPr/>
        </p:nvSpPr>
        <p:spPr>
          <a:xfrm>
            <a:off x="6192391" y="5419373"/>
            <a:ext cx="47605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4. We will experiment with better algorithms to calculate priority of traffic phases</a:t>
            </a:r>
            <a:endParaRPr lang="vi-VN" sz="24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Server (computing) - Wikipedia">
            <a:extLst>
              <a:ext uri="{FF2B5EF4-FFF2-40B4-BE49-F238E27FC236}">
                <a16:creationId xmlns:a16="http://schemas.microsoft.com/office/drawing/2014/main" id="{785E27F7-5242-4890-913E-AA8FA582C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328" y="3681616"/>
            <a:ext cx="4980709" cy="298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hat is an algorithm?. As kids we tend to think that… | by Anthony Franks,  Jr | Medium">
            <a:extLst>
              <a:ext uri="{FF2B5EF4-FFF2-40B4-BE49-F238E27FC236}">
                <a16:creationId xmlns:a16="http://schemas.microsoft.com/office/drawing/2014/main" id="{7F1BD0AD-C57B-42A9-ABF8-B26B0D0099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337" y="2721027"/>
            <a:ext cx="4419911" cy="248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97629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Swiss">
      <a:dk1>
        <a:srgbClr val="000000"/>
      </a:dk1>
      <a:lt1>
        <a:srgbClr val="FFFFFF"/>
      </a:lt1>
      <a:dk2>
        <a:srgbClr val="E4E4E4"/>
      </a:dk2>
      <a:lt2>
        <a:srgbClr val="7CA655"/>
      </a:lt2>
      <a:accent1>
        <a:srgbClr val="A9D4DB"/>
      </a:accent1>
      <a:accent2>
        <a:srgbClr val="FBE284"/>
      </a:accent2>
      <a:accent3>
        <a:srgbClr val="4495A2"/>
      </a:accent3>
      <a:accent4>
        <a:srgbClr val="AA5881"/>
      </a:accent4>
      <a:accent5>
        <a:srgbClr val="E06742"/>
      </a:accent5>
      <a:accent6>
        <a:srgbClr val="F9D448"/>
      </a:accent6>
      <a:hlink>
        <a:srgbClr val="4495A2"/>
      </a:hlink>
      <a:folHlink>
        <a:srgbClr val="AA5881"/>
      </a:folHlink>
    </a:clrScheme>
    <a:fontScheme name="Custom 175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78853419_Win32_SL_V5" id="{958D2C9E-948D-4354-BF9D-DF8AE3C2B240}" vid="{22D4A967-05D2-4D72-8594-54CFF34148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4B194E-8B30-4377-8C59-ECFB902D2A26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C21FFAC0-05A2-416A-B06C-C248395482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2DB9E12-8AC3-4138-BF4D-720A5525AB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{19CE4E66-6EE5-4AFE-AE10-0C775F3084CF}tf78853419_win32</Template>
  <TotalTime>219</TotalTime>
  <Words>61</Words>
  <Application>Microsoft Office PowerPoint</Application>
  <PresentationFormat>Widescreen</PresentationFormat>
  <Paragraphs>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Franklin Gothic Book</vt:lpstr>
      <vt:lpstr>Franklin Gothic Demi</vt:lpstr>
      <vt:lpstr>Custom</vt:lpstr>
      <vt:lpstr>Future tasks and ideas</vt:lpstr>
      <vt:lpstr>Future tasks and ideas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 tasks and ideas</dc:title>
  <dc:creator>Lê Đức Trung</dc:creator>
  <cp:lastModifiedBy>Lê Đức Trung</cp:lastModifiedBy>
  <cp:revision>1</cp:revision>
  <dcterms:created xsi:type="dcterms:W3CDTF">2024-09-17T10:54:46Z</dcterms:created>
  <dcterms:modified xsi:type="dcterms:W3CDTF">2024-09-17T14:33:57Z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