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8" d="100"/>
          <a:sy n="148" d="100"/>
        </p:scale>
        <p:origin x="73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US" sz="4400" b="0" strike="noStrike" spc="-1">
                <a:latin typeface="Arial"/>
              </a:rPr>
              <a:t>Click to move the slide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1EF2E692-4DC8-4BED-A6A5-960DC3A516B7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0880" y="685800"/>
            <a:ext cx="6095160" cy="3428280"/>
          </a:xfrm>
          <a:prstGeom prst="rect">
            <a:avLst/>
          </a:prstGeom>
        </p:spPr>
      </p:sp>
      <p:sp>
        <p:nvSpPr>
          <p:cNvPr id="25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000" b="0" strike="noStrike" spc="-1">
              <a:latin typeface="Arial"/>
            </a:endParaRPr>
          </a:p>
        </p:txBody>
      </p:sp>
      <p:sp>
        <p:nvSpPr>
          <p:cNvPr id="255" name="CustomShape 3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39A88395-0A2D-4BE7-B59A-C22EE2284013}" type="slidenum">
              <a:rPr lang="en-US" sz="1200" b="0" strike="noStrike" spc="-1">
                <a:latin typeface="Times New Roman"/>
              </a:rPr>
              <a:t>2</a:t>
            </a:fld>
            <a:endParaRPr lang="en-US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0880" y="685800"/>
            <a:ext cx="6095160" cy="3428280"/>
          </a:xfrm>
          <a:prstGeom prst="rect">
            <a:avLst/>
          </a:prstGeom>
        </p:spPr>
      </p:sp>
      <p:sp>
        <p:nvSpPr>
          <p:cNvPr id="25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000" b="0" strike="noStrike" spc="-1">
              <a:latin typeface="Arial"/>
            </a:endParaRPr>
          </a:p>
        </p:txBody>
      </p:sp>
      <p:sp>
        <p:nvSpPr>
          <p:cNvPr id="258" name="CustomShape 3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8E10077B-91CD-44F1-B6F3-C77D88F5C5E1}" type="slidenum">
              <a:rPr lang="en-US" sz="1200" b="0" strike="noStrike" spc="-1">
                <a:latin typeface="Times New Roman"/>
              </a:rPr>
              <a:t>3</a:t>
            </a:fld>
            <a:endParaRPr lang="en-US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0880" y="685800"/>
            <a:ext cx="6095160" cy="3428280"/>
          </a:xfrm>
          <a:prstGeom prst="rect">
            <a:avLst/>
          </a:prstGeom>
        </p:spPr>
      </p:sp>
      <p:sp>
        <p:nvSpPr>
          <p:cNvPr id="26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000" b="0" strike="noStrike" spc="-1">
              <a:latin typeface="Arial"/>
            </a:endParaRPr>
          </a:p>
        </p:txBody>
      </p:sp>
      <p:sp>
        <p:nvSpPr>
          <p:cNvPr id="261" name="CustomShape 3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F16C7BA9-1601-423A-90FF-63FFC13D5636}" type="slidenum">
              <a:rPr lang="en-US" sz="1200" b="0" strike="noStrike" spc="-1">
                <a:latin typeface="Times New Roman"/>
              </a:rPr>
              <a:t>4</a:t>
            </a:fld>
            <a:endParaRPr lang="en-US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0880" y="685800"/>
            <a:ext cx="6095160" cy="3428280"/>
          </a:xfrm>
          <a:prstGeom prst="rect">
            <a:avLst/>
          </a:prstGeom>
        </p:spPr>
      </p:sp>
      <p:sp>
        <p:nvSpPr>
          <p:cNvPr id="26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000" b="0" strike="noStrike" spc="-1">
              <a:latin typeface="Arial"/>
            </a:endParaRPr>
          </a:p>
        </p:txBody>
      </p:sp>
      <p:sp>
        <p:nvSpPr>
          <p:cNvPr id="264" name="CustomShape 3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8C2933F6-2DEE-49B2-A7F9-5A9DB85E990B}" type="slidenum">
              <a:rPr lang="en-US" sz="1200" b="0" strike="noStrike" spc="-1">
                <a:latin typeface="Times New Roman"/>
              </a:rPr>
              <a:t>5</a:t>
            </a:fld>
            <a:endParaRPr lang="en-US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0880" y="685800"/>
            <a:ext cx="6095160" cy="3428280"/>
          </a:xfrm>
          <a:prstGeom prst="rect">
            <a:avLst/>
          </a:prstGeom>
        </p:spPr>
      </p:sp>
      <p:sp>
        <p:nvSpPr>
          <p:cNvPr id="26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000" b="0" strike="noStrike" spc="-1">
              <a:latin typeface="Arial"/>
            </a:endParaRPr>
          </a:p>
        </p:txBody>
      </p:sp>
      <p:sp>
        <p:nvSpPr>
          <p:cNvPr id="267" name="CustomShape 3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94ABDF50-6130-431C-958A-0D5108731FA0}" type="slidenum">
              <a:rPr lang="en-US" sz="1200" b="0" strike="noStrike" spc="-1">
                <a:latin typeface="Times New Roman"/>
              </a:rPr>
              <a:t>6</a:t>
            </a:fld>
            <a:endParaRPr lang="en-US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0880" y="685800"/>
            <a:ext cx="6095160" cy="3428280"/>
          </a:xfrm>
          <a:prstGeom prst="rect">
            <a:avLst/>
          </a:prstGeom>
        </p:spPr>
      </p:sp>
      <p:sp>
        <p:nvSpPr>
          <p:cNvPr id="26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000" b="0" strike="noStrike" spc="-1">
              <a:latin typeface="Arial"/>
            </a:endParaRPr>
          </a:p>
        </p:txBody>
      </p:sp>
      <p:sp>
        <p:nvSpPr>
          <p:cNvPr id="270" name="CustomShape 3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4711CD80-1C36-41AC-BCA7-902519915457}" type="slidenum">
              <a:rPr lang="en-US" sz="1200" b="0" strike="noStrike" spc="-1">
                <a:latin typeface="Times New Roman"/>
              </a:rPr>
              <a:t>7</a:t>
            </a:fld>
            <a:endParaRPr lang="en-US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0880" y="685800"/>
            <a:ext cx="6095160" cy="3428280"/>
          </a:xfrm>
          <a:prstGeom prst="rect">
            <a:avLst/>
          </a:prstGeom>
        </p:spPr>
      </p:sp>
      <p:sp>
        <p:nvSpPr>
          <p:cNvPr id="27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000" b="0" strike="noStrike" spc="-1">
              <a:latin typeface="Arial"/>
            </a:endParaRPr>
          </a:p>
        </p:txBody>
      </p:sp>
      <p:sp>
        <p:nvSpPr>
          <p:cNvPr id="273" name="CustomShape 3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17171517-B55C-45EA-8051-69CA49565490}" type="slidenum">
              <a:rPr lang="en-US" sz="1200" b="0" strike="noStrike" spc="-1">
                <a:latin typeface="Times New Roman"/>
              </a:rPr>
              <a:t>8</a:t>
            </a:fld>
            <a:endParaRPr lang="en-US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4413" cy="3429000"/>
          </a:xfrm>
          <a:prstGeom prst="rect">
            <a:avLst/>
          </a:prstGeom>
        </p:spPr>
      </p:sp>
      <p:sp>
        <p:nvSpPr>
          <p:cNvPr id="27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5680" cy="411408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en-US" sz="2000" b="0" strike="noStrike" spc="-1">
              <a:latin typeface="Arial"/>
            </a:endParaRPr>
          </a:p>
        </p:txBody>
      </p:sp>
      <p:sp>
        <p:nvSpPr>
          <p:cNvPr id="276" name="CustomShape 3"/>
          <p:cNvSpPr/>
          <p:nvPr/>
        </p:nvSpPr>
        <p:spPr>
          <a:xfrm>
            <a:off x="3884760" y="8685360"/>
            <a:ext cx="297108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6DF069FD-3273-4027-87B6-A9FBFA2EFEE3}" type="slidenum">
              <a:rPr lang="en-US" sz="1200" b="0" strike="noStrike" spc="-1">
                <a:latin typeface="Times New Roman"/>
              </a:rPr>
              <a:t>9</a:t>
            </a:fld>
            <a:endParaRPr lang="en-US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en-US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그림 20" descr="차량, 자동차, 육상 차량, 자동차 부품이(가) 표시된 사진  자동 생성된 설명"/>
          <p:cNvPicPr/>
          <p:nvPr/>
        </p:nvPicPr>
        <p:blipFill>
          <a:blip r:embed="rId2">
            <a:alphaModFix amt="70000"/>
          </a:blip>
          <a:srcRect t="23010" b="8530"/>
          <a:stretch/>
        </p:blipFill>
        <p:spPr>
          <a:xfrm>
            <a:off x="272160" y="425520"/>
            <a:ext cx="11626920" cy="6431760"/>
          </a:xfrm>
          <a:prstGeom prst="rect">
            <a:avLst/>
          </a:prstGeom>
          <a:ln>
            <a:noFill/>
          </a:ln>
          <a:effectLst>
            <a:softEdge rad="1270000"/>
          </a:effectLst>
        </p:spPr>
      </p:pic>
      <p:pic>
        <p:nvPicPr>
          <p:cNvPr id="83" name="Picture 2"/>
          <p:cNvPicPr/>
          <p:nvPr/>
        </p:nvPicPr>
        <p:blipFill>
          <a:blip r:embed="rId3"/>
          <a:stretch/>
        </p:blipFill>
        <p:spPr>
          <a:xfrm rot="5400000">
            <a:off x="9957240" y="2937600"/>
            <a:ext cx="3876840" cy="7920"/>
          </a:xfrm>
          <a:prstGeom prst="rect">
            <a:avLst/>
          </a:prstGeom>
          <a:ln>
            <a:noFill/>
          </a:ln>
        </p:spPr>
      </p:pic>
      <p:pic>
        <p:nvPicPr>
          <p:cNvPr id="84" name="Picture 3"/>
          <p:cNvPicPr/>
          <p:nvPr/>
        </p:nvPicPr>
        <p:blipFill>
          <a:blip r:embed="rId3"/>
          <a:stretch/>
        </p:blipFill>
        <p:spPr>
          <a:xfrm rot="5400000">
            <a:off x="-1641240" y="2937600"/>
            <a:ext cx="3876840" cy="7920"/>
          </a:xfrm>
          <a:prstGeom prst="rect">
            <a:avLst/>
          </a:prstGeom>
          <a:ln>
            <a:noFill/>
          </a:ln>
        </p:spPr>
      </p:pic>
      <p:pic>
        <p:nvPicPr>
          <p:cNvPr id="85" name="Picture 4"/>
          <p:cNvPicPr/>
          <p:nvPr/>
        </p:nvPicPr>
        <p:blipFill>
          <a:blip r:embed="rId4"/>
          <a:stretch/>
        </p:blipFill>
        <p:spPr>
          <a:xfrm>
            <a:off x="245520" y="2599200"/>
            <a:ext cx="92520" cy="693720"/>
          </a:xfrm>
          <a:prstGeom prst="rect">
            <a:avLst/>
          </a:prstGeom>
          <a:ln>
            <a:noFill/>
          </a:ln>
        </p:spPr>
      </p:pic>
      <p:pic>
        <p:nvPicPr>
          <p:cNvPr id="86" name="Picture 5"/>
          <p:cNvPicPr/>
          <p:nvPr/>
        </p:nvPicPr>
        <p:blipFill>
          <a:blip r:embed="rId4"/>
          <a:stretch/>
        </p:blipFill>
        <p:spPr>
          <a:xfrm>
            <a:off x="11853360" y="2599200"/>
            <a:ext cx="92520" cy="693720"/>
          </a:xfrm>
          <a:prstGeom prst="rect">
            <a:avLst/>
          </a:prstGeom>
          <a:ln>
            <a:noFill/>
          </a:ln>
        </p:spPr>
      </p:pic>
      <p:sp>
        <p:nvSpPr>
          <p:cNvPr id="87" name="CustomShape 1"/>
          <p:cNvSpPr/>
          <p:nvPr/>
        </p:nvSpPr>
        <p:spPr>
          <a:xfrm>
            <a:off x="622440" y="771120"/>
            <a:ext cx="11420640" cy="1582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ctr">
              <a:lnSpc>
                <a:spcPct val="99000"/>
              </a:lnSpc>
            </a:pPr>
            <a:r>
              <a:rPr lang="en-US" sz="4800" b="1" strike="noStrike" spc="-134">
                <a:solidFill>
                  <a:srgbClr val="000000"/>
                </a:solidFill>
                <a:latin typeface="맑은 고딕"/>
                <a:ea typeface="DejaVu Sans"/>
              </a:rPr>
              <a:t>Smarter Driving</a:t>
            </a:r>
            <a:endParaRPr lang="en-US" sz="4800" b="0" strike="noStrike" spc="-1">
              <a:latin typeface="Arial"/>
            </a:endParaRPr>
          </a:p>
          <a:p>
            <a:pPr algn="ctr">
              <a:lnSpc>
                <a:spcPct val="99000"/>
              </a:lnSpc>
            </a:pPr>
            <a:r>
              <a:rPr lang="en-US" sz="4800" b="1" strike="noStrike" spc="-134">
                <a:solidFill>
                  <a:srgbClr val="000000"/>
                </a:solidFill>
                <a:latin typeface="맑은 고딕"/>
                <a:ea typeface="Noto Sans CJK SC"/>
              </a:rPr>
              <a:t>With </a:t>
            </a:r>
            <a:r>
              <a:rPr lang="en-US" sz="4800" b="1" strike="noStrike" spc="-134">
                <a:solidFill>
                  <a:srgbClr val="0E6CA5"/>
                </a:solidFill>
                <a:latin typeface="맑은 고딕"/>
                <a:ea typeface="Noto Sans CJK SC"/>
              </a:rPr>
              <a:t>LLM </a:t>
            </a:r>
            <a:r>
              <a:rPr lang="en-US" sz="4800" b="1" strike="noStrike" spc="-134">
                <a:solidFill>
                  <a:srgbClr val="000000"/>
                </a:solidFill>
                <a:latin typeface="맑은 고딕"/>
                <a:ea typeface="DejaVu Sans"/>
              </a:rPr>
              <a:t>Assistance</a:t>
            </a:r>
            <a:endParaRPr lang="en-US" sz="4800" b="0" strike="noStrike" spc="-1">
              <a:latin typeface="Arial"/>
            </a:endParaRPr>
          </a:p>
        </p:txBody>
      </p:sp>
      <p:grpSp>
        <p:nvGrpSpPr>
          <p:cNvPr id="88" name="Group 2"/>
          <p:cNvGrpSpPr/>
          <p:nvPr/>
        </p:nvGrpSpPr>
        <p:grpSpPr>
          <a:xfrm>
            <a:off x="4635000" y="2328120"/>
            <a:ext cx="3382200" cy="312480"/>
            <a:chOff x="4635000" y="2328120"/>
            <a:chExt cx="3382200" cy="312480"/>
          </a:xfrm>
        </p:grpSpPr>
        <p:grpSp>
          <p:nvGrpSpPr>
            <p:cNvPr id="89" name="Group 3"/>
            <p:cNvGrpSpPr/>
            <p:nvPr/>
          </p:nvGrpSpPr>
          <p:grpSpPr>
            <a:xfrm>
              <a:off x="6092280" y="2353320"/>
              <a:ext cx="1924920" cy="269280"/>
              <a:chOff x="6092280" y="2353320"/>
              <a:chExt cx="1924920" cy="269280"/>
            </a:xfrm>
          </p:grpSpPr>
          <p:sp>
            <p:nvSpPr>
              <p:cNvPr id="90" name="CustomShape 4"/>
              <p:cNvSpPr/>
              <p:nvPr/>
            </p:nvSpPr>
            <p:spPr>
              <a:xfrm>
                <a:off x="6092280" y="2353320"/>
                <a:ext cx="1780920" cy="2692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91" name="CustomShape 5"/>
              <p:cNvSpPr/>
              <p:nvPr/>
            </p:nvSpPr>
            <p:spPr>
              <a:xfrm>
                <a:off x="7758720" y="2353320"/>
                <a:ext cx="258480" cy="2692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</p:sp>
        </p:grpSp>
        <p:grpSp>
          <p:nvGrpSpPr>
            <p:cNvPr id="92" name="Group 6"/>
            <p:cNvGrpSpPr/>
            <p:nvPr/>
          </p:nvGrpSpPr>
          <p:grpSpPr>
            <a:xfrm>
              <a:off x="4635000" y="2328120"/>
              <a:ext cx="2938320" cy="312480"/>
              <a:chOff x="4635000" y="2328120"/>
              <a:chExt cx="2938320" cy="312480"/>
            </a:xfrm>
          </p:grpSpPr>
          <p:pic>
            <p:nvPicPr>
              <p:cNvPr id="93" name="Picture 8"/>
              <p:cNvPicPr/>
              <p:nvPr/>
            </p:nvPicPr>
            <p:blipFill>
              <a:blip r:embed="rId5"/>
              <a:stretch/>
            </p:blipFill>
            <p:spPr>
              <a:xfrm>
                <a:off x="4635000" y="2353320"/>
                <a:ext cx="1824120" cy="269280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94" name="CustomShape 7"/>
              <p:cNvSpPr/>
              <p:nvPr/>
            </p:nvSpPr>
            <p:spPr>
              <a:xfrm>
                <a:off x="5001480" y="2328120"/>
                <a:ext cx="2571840" cy="31248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0" tIns="0" rIns="0" bIns="0" anchor="ctr">
                <a:noAutofit/>
              </a:bodyPr>
              <a:lstStyle/>
              <a:p>
                <a:pPr algn="ctr">
                  <a:lnSpc>
                    <a:spcPct val="98000"/>
                  </a:lnSpc>
                </a:pPr>
                <a:r>
                  <a:rPr lang="en-US" sz="1800" b="0" strike="noStrike" spc="-69">
                    <a:solidFill>
                      <a:srgbClr val="FFFFFF"/>
                    </a:solidFill>
                    <a:latin typeface="esamanru OTF Bold"/>
                    <a:ea typeface="DejaVu Sans"/>
                  </a:rPr>
                  <a:t> </a:t>
                </a:r>
                <a:r>
                  <a:rPr lang="en-US" sz="1800" b="0" strike="noStrike" spc="-69">
                    <a:solidFill>
                      <a:srgbClr val="000000"/>
                    </a:solidFill>
                    <a:latin typeface="esamanru OTF Bold"/>
                    <a:ea typeface="DejaVu Sans"/>
                  </a:rPr>
                  <a:t>TEAM                  KArina</a:t>
                </a:r>
                <a:endParaRPr lang="en-US" sz="1800" b="0" strike="noStrike" spc="-1">
                  <a:latin typeface="Arial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CustomShape 1"/>
          <p:cNvSpPr/>
          <p:nvPr/>
        </p:nvSpPr>
        <p:spPr>
          <a:xfrm>
            <a:off x="0" y="0"/>
            <a:ext cx="2005920" cy="781920"/>
          </a:xfrm>
          <a:prstGeom prst="rect">
            <a:avLst/>
          </a:prstGeom>
          <a:solidFill>
            <a:srgbClr val="416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9" name="CustomShape 2"/>
          <p:cNvSpPr/>
          <p:nvPr/>
        </p:nvSpPr>
        <p:spPr>
          <a:xfrm>
            <a:off x="0" y="782640"/>
            <a:ext cx="2005920" cy="6074640"/>
          </a:xfrm>
          <a:prstGeom prst="rect">
            <a:avLst/>
          </a:prstGeom>
          <a:solidFill>
            <a:srgbClr val="6C9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rot="5400000" vert="vert" lIns="45000" tIns="90000" rIns="45000" bIns="90000">
            <a:noAutofit/>
          </a:bodyPr>
          <a:lstStyle/>
          <a:p>
            <a:pPr marL="457200">
              <a:lnSpc>
                <a:spcPct val="2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 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210" name="CustomShape 3"/>
          <p:cNvSpPr/>
          <p:nvPr/>
        </p:nvSpPr>
        <p:spPr>
          <a:xfrm>
            <a:off x="2006640" y="0"/>
            <a:ext cx="10184760" cy="7819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12</a:t>
            </a:r>
            <a:r>
              <a:rPr lang="en-US" sz="2400" b="1" i="1" strike="noStrike" spc="-1" baseline="30000">
                <a:solidFill>
                  <a:srgbClr val="808080"/>
                </a:solidFill>
                <a:latin typeface="맑은 고딕"/>
                <a:ea typeface="DejaVu Sans"/>
              </a:rPr>
              <a:t>th</a:t>
            </a: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 CPWC-Smarter Driving with LLM Assistance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211" name="CustomShape 4"/>
          <p:cNvSpPr/>
          <p:nvPr/>
        </p:nvSpPr>
        <p:spPr>
          <a:xfrm>
            <a:off x="152280" y="1068480"/>
            <a:ext cx="839160" cy="759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04</a:t>
            </a:r>
            <a:endParaRPr lang="en-US" sz="4400" b="0" strike="noStrike" spc="-1">
              <a:latin typeface="Arial"/>
            </a:endParaRPr>
          </a:p>
        </p:txBody>
      </p:sp>
      <p:sp>
        <p:nvSpPr>
          <p:cNvPr id="212" name="Line 5"/>
          <p:cNvSpPr/>
          <p:nvPr/>
        </p:nvSpPr>
        <p:spPr>
          <a:xfrm>
            <a:off x="266760" y="1829880"/>
            <a:ext cx="5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3" name="CustomShape 6"/>
          <p:cNvSpPr/>
          <p:nvPr/>
        </p:nvSpPr>
        <p:spPr>
          <a:xfrm>
            <a:off x="0" y="252720"/>
            <a:ext cx="184788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Team KArina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214" name="CustomShape 7"/>
          <p:cNvSpPr/>
          <p:nvPr/>
        </p:nvSpPr>
        <p:spPr>
          <a:xfrm>
            <a:off x="137160" y="1913400"/>
            <a:ext cx="1847880" cy="33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Future Work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215" name="CustomShape 8"/>
          <p:cNvSpPr/>
          <p:nvPr/>
        </p:nvSpPr>
        <p:spPr>
          <a:xfrm>
            <a:off x="2305080" y="5352120"/>
            <a:ext cx="11219760" cy="820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We plan to enhance model performance by building a dataset that includes various driving scenarios. </a:t>
            </a:r>
            <a:endParaRPr lang="en-US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6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This will train the model to handle a broader range of real-world situations. </a:t>
            </a:r>
            <a:endParaRPr lang="en-US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6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Ultimately, it will provide more reliable and accurate driving assistance.</a:t>
            </a:r>
            <a:endParaRPr lang="en-US" sz="1600" b="0" strike="noStrike" spc="-1">
              <a:latin typeface="Arial"/>
            </a:endParaRPr>
          </a:p>
        </p:txBody>
      </p:sp>
      <p:pic>
        <p:nvPicPr>
          <p:cNvPr id="216" name="그림 16" descr="텍스트, 스크린샷, 소프트웨어, 디스플레이이(가) 표시된 사진  자동 생성된 설명"/>
          <p:cNvPicPr/>
          <p:nvPr/>
        </p:nvPicPr>
        <p:blipFill rotWithShape="1">
          <a:blip r:embed="rId2"/>
          <a:srcRect t="6084"/>
          <a:stretch/>
        </p:blipFill>
        <p:spPr>
          <a:xfrm>
            <a:off x="7259040" y="1565280"/>
            <a:ext cx="4680000" cy="2913480"/>
          </a:xfrm>
          <a:prstGeom prst="rect">
            <a:avLst/>
          </a:prstGeom>
          <a:ln>
            <a:noFill/>
          </a:ln>
        </p:spPr>
      </p:pic>
      <p:sp>
        <p:nvSpPr>
          <p:cNvPr id="217" name="CustomShape 9"/>
          <p:cNvSpPr/>
          <p:nvPr/>
        </p:nvSpPr>
        <p:spPr>
          <a:xfrm>
            <a:off x="2305080" y="4538880"/>
            <a:ext cx="46800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More Various Datasets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218" name="CustomShape 10"/>
          <p:cNvSpPr/>
          <p:nvPr/>
        </p:nvSpPr>
        <p:spPr>
          <a:xfrm>
            <a:off x="7259040" y="4538880"/>
            <a:ext cx="46800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8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Fine-Tuning</a:t>
            </a:r>
            <a:endParaRPr lang="en-US" sz="1800" b="0" strike="noStrike" spc="-1">
              <a:latin typeface="Arial"/>
            </a:endParaRPr>
          </a:p>
        </p:txBody>
      </p:sp>
      <p:pic>
        <p:nvPicPr>
          <p:cNvPr id="219" name="그림 20"/>
          <p:cNvPicPr/>
          <p:nvPr/>
        </p:nvPicPr>
        <p:blipFill>
          <a:blip r:embed="rId3"/>
          <a:stretch/>
        </p:blipFill>
        <p:spPr>
          <a:xfrm>
            <a:off x="2305080" y="1565280"/>
            <a:ext cx="4680000" cy="2913480"/>
          </a:xfrm>
          <a:prstGeom prst="rect">
            <a:avLst/>
          </a:prstGeom>
          <a:ln>
            <a:noFill/>
          </a:ln>
        </p:spPr>
      </p:pic>
      <p:sp>
        <p:nvSpPr>
          <p:cNvPr id="220" name="CustomShape 11"/>
          <p:cNvSpPr/>
          <p:nvPr/>
        </p:nvSpPr>
        <p:spPr>
          <a:xfrm>
            <a:off x="5423400" y="927000"/>
            <a:ext cx="367020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Enhancing model performance</a:t>
            </a:r>
            <a:endParaRPr lang="en-US" sz="1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CustomShape 1"/>
          <p:cNvSpPr/>
          <p:nvPr/>
        </p:nvSpPr>
        <p:spPr>
          <a:xfrm>
            <a:off x="0" y="0"/>
            <a:ext cx="2005920" cy="781920"/>
          </a:xfrm>
          <a:prstGeom prst="rect">
            <a:avLst/>
          </a:prstGeom>
          <a:solidFill>
            <a:srgbClr val="416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2" name="CustomShape 2"/>
          <p:cNvSpPr/>
          <p:nvPr/>
        </p:nvSpPr>
        <p:spPr>
          <a:xfrm>
            <a:off x="0" y="782640"/>
            <a:ext cx="2005920" cy="6074640"/>
          </a:xfrm>
          <a:prstGeom prst="rect">
            <a:avLst/>
          </a:prstGeom>
          <a:solidFill>
            <a:srgbClr val="6C9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rot="5400000" vert="vert" lIns="45000" tIns="90000" rIns="45000" bIns="90000">
            <a:noAutofit/>
          </a:bodyPr>
          <a:lstStyle/>
          <a:p>
            <a:pPr marL="457200">
              <a:lnSpc>
                <a:spcPct val="2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 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223" name="CustomShape 3"/>
          <p:cNvSpPr/>
          <p:nvPr/>
        </p:nvSpPr>
        <p:spPr>
          <a:xfrm>
            <a:off x="2006640" y="0"/>
            <a:ext cx="10184760" cy="7819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12</a:t>
            </a:r>
            <a:r>
              <a:rPr lang="en-US" sz="2400" b="1" i="1" strike="noStrike" spc="-1" baseline="30000">
                <a:solidFill>
                  <a:srgbClr val="808080"/>
                </a:solidFill>
                <a:latin typeface="맑은 고딕"/>
                <a:ea typeface="DejaVu Sans"/>
              </a:rPr>
              <a:t>th</a:t>
            </a: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 CPWC-Smarter Driving with LLM Assistance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224" name="CustomShape 4"/>
          <p:cNvSpPr/>
          <p:nvPr/>
        </p:nvSpPr>
        <p:spPr>
          <a:xfrm>
            <a:off x="140040" y="1068480"/>
            <a:ext cx="838080" cy="7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04</a:t>
            </a:r>
            <a:endParaRPr lang="en-US" sz="4400" b="0" strike="noStrike" spc="-1">
              <a:latin typeface="Arial"/>
            </a:endParaRPr>
          </a:p>
        </p:txBody>
      </p:sp>
      <p:sp>
        <p:nvSpPr>
          <p:cNvPr id="225" name="Line 5"/>
          <p:cNvSpPr/>
          <p:nvPr/>
        </p:nvSpPr>
        <p:spPr>
          <a:xfrm>
            <a:off x="266760" y="1829880"/>
            <a:ext cx="5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6" name="CustomShape 6"/>
          <p:cNvSpPr/>
          <p:nvPr/>
        </p:nvSpPr>
        <p:spPr>
          <a:xfrm>
            <a:off x="0" y="252720"/>
            <a:ext cx="184788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Team KArina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227" name="CustomShape 7"/>
          <p:cNvSpPr/>
          <p:nvPr/>
        </p:nvSpPr>
        <p:spPr>
          <a:xfrm>
            <a:off x="140040" y="1913400"/>
            <a:ext cx="1847880" cy="33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Future Work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228" name="CustomShape 8"/>
          <p:cNvSpPr/>
          <p:nvPr/>
        </p:nvSpPr>
        <p:spPr>
          <a:xfrm>
            <a:off x="2333880" y="4978080"/>
            <a:ext cx="9663840" cy="1063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We plan to integrate voice-based interaction into our LLM-assisted driving system to enable natural, hands-free communication. This feature will provide real-time explanations and updates on driving conditions, enhancing safety and focus on the road.</a:t>
            </a:r>
            <a:endParaRPr lang="en-US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6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It will also answer queries and offer suggestions, improving user experience and driving safety.</a:t>
            </a:r>
            <a:endParaRPr lang="en-US" sz="1600" b="0" strike="noStrike" spc="-1">
              <a:latin typeface="Arial"/>
            </a:endParaRPr>
          </a:p>
        </p:txBody>
      </p:sp>
      <p:pic>
        <p:nvPicPr>
          <p:cNvPr id="229" name="Picture 6" descr="AI Voice-Based Scams Rise as One-Third of Victims Can't Tell if the Voice  is Real or Not"/>
          <p:cNvPicPr/>
          <p:nvPr/>
        </p:nvPicPr>
        <p:blipFill>
          <a:blip r:embed="rId2"/>
          <a:srcRect r="5529" b="14134"/>
          <a:stretch/>
        </p:blipFill>
        <p:spPr>
          <a:xfrm>
            <a:off x="2482920" y="1723680"/>
            <a:ext cx="5853960" cy="2993760"/>
          </a:xfrm>
          <a:prstGeom prst="rect">
            <a:avLst/>
          </a:prstGeom>
          <a:ln>
            <a:noFill/>
          </a:ln>
        </p:spPr>
      </p:pic>
      <p:sp>
        <p:nvSpPr>
          <p:cNvPr id="230" name="CustomShape 9"/>
          <p:cNvSpPr/>
          <p:nvPr/>
        </p:nvSpPr>
        <p:spPr>
          <a:xfrm>
            <a:off x="5300280" y="900000"/>
            <a:ext cx="373140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Voice-based interaction support</a:t>
            </a:r>
            <a:endParaRPr lang="en-US" sz="18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Group 1"/>
          <p:cNvGrpSpPr/>
          <p:nvPr/>
        </p:nvGrpSpPr>
        <p:grpSpPr>
          <a:xfrm>
            <a:off x="2550960" y="457200"/>
            <a:ext cx="8513280" cy="4730400"/>
            <a:chOff x="2550960" y="457200"/>
            <a:chExt cx="8513280" cy="4730400"/>
          </a:xfrm>
        </p:grpSpPr>
        <p:pic>
          <p:nvPicPr>
            <p:cNvPr id="232" name="그림 1" descr="자연, 스크린샷, 디자인이(가) 표시된 사진  자동 생성된 설명"/>
            <p:cNvPicPr/>
            <p:nvPr/>
          </p:nvPicPr>
          <p:blipFill>
            <a:blip r:embed="rId2"/>
            <a:stretch/>
          </p:blipFill>
          <p:spPr>
            <a:xfrm>
              <a:off x="2550960" y="457200"/>
              <a:ext cx="8513280" cy="4730400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233" name="Group 2"/>
            <p:cNvGrpSpPr/>
            <p:nvPr/>
          </p:nvGrpSpPr>
          <p:grpSpPr>
            <a:xfrm>
              <a:off x="4248209" y="1112760"/>
              <a:ext cx="6334711" cy="3492000"/>
              <a:chOff x="4248209" y="1112760"/>
              <a:chExt cx="6334711" cy="3492000"/>
            </a:xfrm>
          </p:grpSpPr>
          <p:sp>
            <p:nvSpPr>
              <p:cNvPr id="234" name="CustomShape 3"/>
              <p:cNvSpPr/>
              <p:nvPr/>
            </p:nvSpPr>
            <p:spPr>
              <a:xfrm>
                <a:off x="4248209" y="1765910"/>
                <a:ext cx="1008360" cy="25246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1050" b="0" strike="noStrike" spc="-1" dirty="0">
                    <a:solidFill>
                      <a:srgbClr val="000000"/>
                    </a:solidFill>
                    <a:latin typeface="맑은 고딕"/>
                    <a:ea typeface="DejaVu Sans"/>
                  </a:rPr>
                  <a:t>UC-win/Road</a:t>
                </a:r>
                <a:endParaRPr lang="en-US" sz="1050" b="0" strike="noStrike" spc="-1" dirty="0">
                  <a:latin typeface="Arial"/>
                </a:endParaRPr>
              </a:p>
            </p:txBody>
          </p:sp>
          <p:sp>
            <p:nvSpPr>
              <p:cNvPr id="235" name="CustomShape 4"/>
              <p:cNvSpPr/>
              <p:nvPr/>
            </p:nvSpPr>
            <p:spPr>
              <a:xfrm>
                <a:off x="7141320" y="1112760"/>
                <a:ext cx="1008360" cy="33336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1600" b="0" strike="noStrike" spc="-1">
                    <a:solidFill>
                      <a:srgbClr val="000000"/>
                    </a:solidFill>
                    <a:latin typeface="맑은 고딕"/>
                    <a:ea typeface="DejaVu Sans"/>
                  </a:rPr>
                  <a:t>LLM</a:t>
                </a:r>
                <a:endParaRPr lang="en-US" sz="1600" b="0" strike="noStrike" spc="-1">
                  <a:latin typeface="Arial"/>
                </a:endParaRPr>
              </a:p>
            </p:txBody>
          </p:sp>
          <p:sp>
            <p:nvSpPr>
              <p:cNvPr id="236" name="CustomShape 5"/>
              <p:cNvSpPr/>
              <p:nvPr/>
            </p:nvSpPr>
            <p:spPr>
              <a:xfrm>
                <a:off x="6450480" y="4240440"/>
                <a:ext cx="1181880" cy="3643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1800" b="0" strike="noStrike" spc="-1">
                    <a:solidFill>
                      <a:srgbClr val="000000"/>
                    </a:solidFill>
                    <a:latin typeface="맑은 고딕"/>
                    <a:ea typeface="DejaVu Sans"/>
                  </a:rPr>
                  <a:t>Dataset</a:t>
                </a:r>
                <a:endParaRPr lang="en-US" sz="1800" b="0" strike="noStrike" spc="-1">
                  <a:latin typeface="Arial"/>
                </a:endParaRPr>
              </a:p>
            </p:txBody>
          </p:sp>
          <p:sp>
            <p:nvSpPr>
              <p:cNvPr id="237" name="CustomShape 6"/>
              <p:cNvSpPr/>
              <p:nvPr/>
            </p:nvSpPr>
            <p:spPr>
              <a:xfrm>
                <a:off x="9812160" y="1823400"/>
                <a:ext cx="770760" cy="36432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000" tIns="45000" rIns="90000" bIns="45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1800" b="0" strike="noStrike" spc="-1">
                    <a:solidFill>
                      <a:srgbClr val="000000"/>
                    </a:solidFill>
                    <a:latin typeface="맑은 고딕"/>
                    <a:ea typeface="DejaVu Sans"/>
                  </a:rPr>
                  <a:t>Voice</a:t>
                </a:r>
                <a:endParaRPr lang="en-US" sz="1800" b="0" strike="noStrike" spc="-1">
                  <a:latin typeface="Arial"/>
                </a:endParaRPr>
              </a:p>
            </p:txBody>
          </p:sp>
        </p:grpSp>
      </p:grpSp>
      <p:sp>
        <p:nvSpPr>
          <p:cNvPr id="238" name="CustomShape 7"/>
          <p:cNvSpPr/>
          <p:nvPr/>
        </p:nvSpPr>
        <p:spPr>
          <a:xfrm>
            <a:off x="0" y="0"/>
            <a:ext cx="2005920" cy="781920"/>
          </a:xfrm>
          <a:prstGeom prst="rect">
            <a:avLst/>
          </a:prstGeom>
          <a:solidFill>
            <a:srgbClr val="416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9" name="CustomShape 8"/>
          <p:cNvSpPr/>
          <p:nvPr/>
        </p:nvSpPr>
        <p:spPr>
          <a:xfrm>
            <a:off x="0" y="782640"/>
            <a:ext cx="2005920" cy="6074640"/>
          </a:xfrm>
          <a:prstGeom prst="rect">
            <a:avLst/>
          </a:prstGeom>
          <a:solidFill>
            <a:srgbClr val="6C9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rot="5400000" vert="vert" lIns="45000" tIns="90000" rIns="45000" bIns="90000">
            <a:noAutofit/>
          </a:bodyPr>
          <a:lstStyle/>
          <a:p>
            <a:pPr marL="457200">
              <a:lnSpc>
                <a:spcPct val="2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 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240" name="CustomShape 9"/>
          <p:cNvSpPr/>
          <p:nvPr/>
        </p:nvSpPr>
        <p:spPr>
          <a:xfrm>
            <a:off x="2006640" y="0"/>
            <a:ext cx="10184760" cy="7819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12</a:t>
            </a:r>
            <a:r>
              <a:rPr lang="en-US" sz="2400" b="1" i="1" strike="noStrike" spc="-1" baseline="30000">
                <a:solidFill>
                  <a:srgbClr val="808080"/>
                </a:solidFill>
                <a:latin typeface="맑은 고딕"/>
                <a:ea typeface="DejaVu Sans"/>
              </a:rPr>
              <a:t>th</a:t>
            </a: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 CPWC-Smarter Driving with LLM Assistance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241" name="CustomShape 10"/>
          <p:cNvSpPr/>
          <p:nvPr/>
        </p:nvSpPr>
        <p:spPr>
          <a:xfrm>
            <a:off x="152280" y="1068480"/>
            <a:ext cx="839160" cy="759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04</a:t>
            </a:r>
            <a:endParaRPr lang="en-US" sz="4400" b="0" strike="noStrike" spc="-1">
              <a:latin typeface="Arial"/>
            </a:endParaRPr>
          </a:p>
        </p:txBody>
      </p:sp>
      <p:sp>
        <p:nvSpPr>
          <p:cNvPr id="242" name="Line 11"/>
          <p:cNvSpPr/>
          <p:nvPr/>
        </p:nvSpPr>
        <p:spPr>
          <a:xfrm>
            <a:off x="266760" y="1829880"/>
            <a:ext cx="5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3" name="CustomShape 12"/>
          <p:cNvSpPr/>
          <p:nvPr/>
        </p:nvSpPr>
        <p:spPr>
          <a:xfrm>
            <a:off x="0" y="252720"/>
            <a:ext cx="184788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Team KArina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244" name="CustomShape 13"/>
          <p:cNvSpPr/>
          <p:nvPr/>
        </p:nvSpPr>
        <p:spPr>
          <a:xfrm>
            <a:off x="2316240" y="4986000"/>
            <a:ext cx="9773640" cy="1550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Our future plan is to integrate voice-based interaction with LLM assistance in the driving system. </a:t>
            </a:r>
            <a:endParaRPr lang="en-US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6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The UC-win/Road simulation will provide driving scenario inputs, which will be used to fine-tune the LLM with a diverse dataset.</a:t>
            </a:r>
            <a:endParaRPr lang="en-US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6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The model will then generate outputs such as real-time driving assistance and explanations, which will be delivered to passengers and drivers through voice interaction, enhancing safety and communication.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245" name="CustomShape 14"/>
          <p:cNvSpPr/>
          <p:nvPr/>
        </p:nvSpPr>
        <p:spPr>
          <a:xfrm>
            <a:off x="-86400" y="1913400"/>
            <a:ext cx="1847880" cy="33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맑은 고딕"/>
              </a:rPr>
              <a:t>Future Work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246" name="CustomShape 15"/>
          <p:cNvSpPr/>
          <p:nvPr/>
        </p:nvSpPr>
        <p:spPr>
          <a:xfrm>
            <a:off x="5171609" y="2047025"/>
            <a:ext cx="629280" cy="25992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200" b="0" strike="noStrike" spc="-1" dirty="0">
                <a:solidFill>
                  <a:srgbClr val="000000"/>
                </a:solidFill>
                <a:latin typeface="맑은 고딕"/>
                <a:ea typeface="DejaVu Sans"/>
              </a:rPr>
              <a:t>Input</a:t>
            </a:r>
            <a:endParaRPr lang="en-US" sz="1200" b="0" strike="noStrike" spc="-1" dirty="0">
              <a:latin typeface="Arial"/>
            </a:endParaRPr>
          </a:p>
        </p:txBody>
      </p:sp>
      <p:sp>
        <p:nvSpPr>
          <p:cNvPr id="247" name="CustomShape 16"/>
          <p:cNvSpPr/>
          <p:nvPr/>
        </p:nvSpPr>
        <p:spPr>
          <a:xfrm>
            <a:off x="6410520" y="2707560"/>
            <a:ext cx="1069920" cy="25992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2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Fine-tuning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248" name="CustomShape 17"/>
          <p:cNvSpPr/>
          <p:nvPr/>
        </p:nvSpPr>
        <p:spPr>
          <a:xfrm>
            <a:off x="7983000" y="2065320"/>
            <a:ext cx="714960" cy="259920"/>
          </a:xfrm>
          <a:prstGeom prst="roundRect">
            <a:avLst>
              <a:gd name="adj" fmla="val 16667"/>
            </a:avLst>
          </a:prstGeom>
          <a:ln/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12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Output</a:t>
            </a:r>
            <a:endParaRPr lang="en-US" sz="12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Picture 2"/>
          <p:cNvPicPr/>
          <p:nvPr/>
        </p:nvPicPr>
        <p:blipFill>
          <a:blip r:embed="rId2"/>
          <a:stretch/>
        </p:blipFill>
        <p:spPr>
          <a:xfrm rot="5400000">
            <a:off x="-3182760" y="3462840"/>
            <a:ext cx="6958800" cy="7920"/>
          </a:xfrm>
          <a:prstGeom prst="rect">
            <a:avLst/>
          </a:prstGeom>
          <a:ln>
            <a:noFill/>
          </a:ln>
        </p:spPr>
      </p:pic>
      <p:pic>
        <p:nvPicPr>
          <p:cNvPr id="250" name="Picture 3"/>
          <p:cNvPicPr/>
          <p:nvPr/>
        </p:nvPicPr>
        <p:blipFill>
          <a:blip r:embed="rId3"/>
          <a:stretch/>
        </p:blipFill>
        <p:spPr>
          <a:xfrm>
            <a:off x="254160" y="1007640"/>
            <a:ext cx="92520" cy="693720"/>
          </a:xfrm>
          <a:prstGeom prst="rect">
            <a:avLst/>
          </a:prstGeom>
          <a:ln>
            <a:noFill/>
          </a:ln>
        </p:spPr>
      </p:pic>
      <p:sp>
        <p:nvSpPr>
          <p:cNvPr id="251" name="CustomShape 1"/>
          <p:cNvSpPr/>
          <p:nvPr/>
        </p:nvSpPr>
        <p:spPr>
          <a:xfrm>
            <a:off x="965160" y="2269080"/>
            <a:ext cx="9795240" cy="2242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99000"/>
              </a:lnSpc>
            </a:pPr>
            <a:r>
              <a:rPr lang="en-US" sz="8140" b="0" strike="noStrike" spc="-202">
                <a:solidFill>
                  <a:srgbClr val="1187CF"/>
                </a:solidFill>
                <a:latin typeface="Geologica Roman SemiBold"/>
                <a:ea typeface="DejaVu Sans"/>
              </a:rPr>
              <a:t>Thank you!</a:t>
            </a:r>
            <a:endParaRPr lang="en-US" sz="8140" b="0" strike="noStrike" spc="-1">
              <a:latin typeface="Arial"/>
            </a:endParaRPr>
          </a:p>
          <a:p>
            <a:pPr algn="r">
              <a:lnSpc>
                <a:spcPct val="99000"/>
              </a:lnSpc>
            </a:pPr>
            <a:r>
              <a:rPr lang="en-US" sz="5400" b="0" strike="noStrike" spc="-134">
                <a:solidFill>
                  <a:srgbClr val="000000"/>
                </a:solidFill>
                <a:latin typeface="Geologica Roman SemiBold"/>
                <a:ea typeface="DejaVu Sans"/>
              </a:rPr>
              <a:t>Team KArina</a:t>
            </a:r>
            <a:endParaRPr lang="en-US" sz="5400" b="0" strike="noStrike" spc="-1">
              <a:latin typeface="Arial"/>
            </a:endParaRPr>
          </a:p>
        </p:txBody>
      </p:sp>
      <p:sp>
        <p:nvSpPr>
          <p:cNvPr id="252" name="CustomShape 2"/>
          <p:cNvSpPr/>
          <p:nvPr/>
        </p:nvSpPr>
        <p:spPr>
          <a:xfrm>
            <a:off x="11514600" y="6282360"/>
            <a:ext cx="346320" cy="253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>
            <a:noAutofit/>
          </a:bodyPr>
          <a:lstStyle/>
          <a:p>
            <a:pPr algn="r">
              <a:lnSpc>
                <a:spcPct val="99000"/>
              </a:lnSpc>
            </a:pPr>
            <a:r>
              <a:rPr lang="en-US" sz="1400" b="0" strike="noStrike" spc="-69">
                <a:solidFill>
                  <a:srgbClr val="FFFFFF"/>
                </a:solidFill>
                <a:latin typeface="THELuxGoB"/>
                <a:ea typeface="DejaVu Sans"/>
              </a:rPr>
              <a:t>07</a:t>
            </a:r>
            <a:endParaRPr lang="en-US" sz="1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0" y="0"/>
            <a:ext cx="2005920" cy="781920"/>
          </a:xfrm>
          <a:prstGeom prst="rect">
            <a:avLst/>
          </a:prstGeom>
          <a:solidFill>
            <a:srgbClr val="416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6" name="CustomShape 2"/>
          <p:cNvSpPr/>
          <p:nvPr/>
        </p:nvSpPr>
        <p:spPr>
          <a:xfrm>
            <a:off x="0" y="782640"/>
            <a:ext cx="2005920" cy="6074640"/>
          </a:xfrm>
          <a:prstGeom prst="rect">
            <a:avLst/>
          </a:prstGeom>
          <a:solidFill>
            <a:srgbClr val="6C9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rot="5400000" vert="vert" lIns="45000" tIns="90000" rIns="45000" bIns="90000">
            <a:noAutofit/>
          </a:bodyPr>
          <a:lstStyle/>
          <a:p>
            <a:pPr marL="457200">
              <a:lnSpc>
                <a:spcPct val="2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 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97" name="CustomShape 3"/>
          <p:cNvSpPr/>
          <p:nvPr/>
        </p:nvSpPr>
        <p:spPr>
          <a:xfrm>
            <a:off x="2006640" y="0"/>
            <a:ext cx="10184760" cy="7819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12</a:t>
            </a:r>
            <a:r>
              <a:rPr lang="en-US" sz="2400" b="1" i="1" strike="noStrike" spc="-1" baseline="30000">
                <a:solidFill>
                  <a:srgbClr val="808080"/>
                </a:solidFill>
                <a:latin typeface="맑은 고딕"/>
                <a:ea typeface="DejaVu Sans"/>
              </a:rPr>
              <a:t>th</a:t>
            </a: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 CPWC-Smarter Driving with LLM Assistance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98" name="CustomShape 4"/>
          <p:cNvSpPr/>
          <p:nvPr/>
        </p:nvSpPr>
        <p:spPr>
          <a:xfrm>
            <a:off x="149760" y="1068480"/>
            <a:ext cx="838080" cy="7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01</a:t>
            </a:r>
            <a:endParaRPr lang="en-US" sz="4400" b="0" strike="noStrike" spc="-1">
              <a:latin typeface="Arial"/>
            </a:endParaRPr>
          </a:p>
        </p:txBody>
      </p:sp>
      <p:sp>
        <p:nvSpPr>
          <p:cNvPr id="99" name="Line 5"/>
          <p:cNvSpPr/>
          <p:nvPr/>
        </p:nvSpPr>
        <p:spPr>
          <a:xfrm>
            <a:off x="266760" y="1829880"/>
            <a:ext cx="5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0" name="CustomShape 6"/>
          <p:cNvSpPr/>
          <p:nvPr/>
        </p:nvSpPr>
        <p:spPr>
          <a:xfrm>
            <a:off x="0" y="252720"/>
            <a:ext cx="184788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Team KArina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101" name="CustomShape 7"/>
          <p:cNvSpPr/>
          <p:nvPr/>
        </p:nvSpPr>
        <p:spPr>
          <a:xfrm>
            <a:off x="-86400" y="1913400"/>
            <a:ext cx="1847880" cy="33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CONTENTS</a:t>
            </a:r>
            <a:endParaRPr lang="en-US" sz="1600" b="0" strike="noStrike" spc="-1">
              <a:latin typeface="Arial"/>
            </a:endParaRPr>
          </a:p>
        </p:txBody>
      </p:sp>
      <p:grpSp>
        <p:nvGrpSpPr>
          <p:cNvPr id="102" name="Group 8"/>
          <p:cNvGrpSpPr/>
          <p:nvPr/>
        </p:nvGrpSpPr>
        <p:grpSpPr>
          <a:xfrm>
            <a:off x="3220560" y="1452960"/>
            <a:ext cx="8083080" cy="4376520"/>
            <a:chOff x="3220560" y="1452960"/>
            <a:chExt cx="8083080" cy="4376520"/>
          </a:xfrm>
        </p:grpSpPr>
        <p:sp>
          <p:nvSpPr>
            <p:cNvPr id="103" name="CustomShape 9"/>
            <p:cNvSpPr/>
            <p:nvPr/>
          </p:nvSpPr>
          <p:spPr>
            <a:xfrm>
              <a:off x="8501760" y="2482920"/>
              <a:ext cx="2390040" cy="239004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7632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04" name="CustomShape 10"/>
            <p:cNvSpPr/>
            <p:nvPr/>
          </p:nvSpPr>
          <p:spPr>
            <a:xfrm>
              <a:off x="7646760" y="2089440"/>
              <a:ext cx="854280" cy="1588320"/>
            </a:xfrm>
            <a:prstGeom prst="curvedConnector3">
              <a:avLst>
                <a:gd name="adj1" fmla="val 50000"/>
              </a:avLst>
            </a:prstGeom>
            <a:noFill/>
            <a:ln w="25560" cap="rnd">
              <a:solidFill>
                <a:schemeClr val="bg1">
                  <a:lumMod val="7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05" name="CustomShape 11"/>
            <p:cNvSpPr/>
            <p:nvPr/>
          </p:nvSpPr>
          <p:spPr>
            <a:xfrm>
              <a:off x="7596000" y="3667320"/>
              <a:ext cx="905040" cy="10080"/>
            </a:xfrm>
            <a:prstGeom prst="curvedConnector3">
              <a:avLst>
                <a:gd name="adj1" fmla="val 50000"/>
              </a:avLst>
            </a:prstGeom>
            <a:noFill/>
            <a:ln w="25560" cap="rnd">
              <a:solidFill>
                <a:schemeClr val="accent1">
                  <a:lumMod val="7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06" name="CustomShape 12"/>
            <p:cNvSpPr/>
            <p:nvPr/>
          </p:nvSpPr>
          <p:spPr>
            <a:xfrm flipV="1">
              <a:off x="7634160" y="3677400"/>
              <a:ext cx="866880" cy="1503720"/>
            </a:xfrm>
            <a:prstGeom prst="curvedConnector3">
              <a:avLst>
                <a:gd name="adj1" fmla="val 50000"/>
              </a:avLst>
            </a:prstGeom>
            <a:noFill/>
            <a:ln w="25560" cap="rnd">
              <a:solidFill>
                <a:schemeClr val="bg1">
                  <a:lumMod val="75000"/>
                </a:schemeClr>
              </a:solidFill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pic>
          <p:nvPicPr>
            <p:cNvPr id="107" name="그림 1" descr="예술, 그림, 페인팅, 두개골이(가) 표시된 사진  자동 생성된 설명"/>
            <p:cNvPicPr/>
            <p:nvPr/>
          </p:nvPicPr>
          <p:blipFill>
            <a:blip r:embed="rId3"/>
            <a:stretch/>
          </p:blipFill>
          <p:spPr>
            <a:xfrm>
              <a:off x="7922520" y="1892880"/>
              <a:ext cx="3381120" cy="3381120"/>
            </a:xfrm>
            <a:prstGeom prst="rect">
              <a:avLst/>
            </a:prstGeom>
            <a:ln>
              <a:noFill/>
            </a:ln>
          </p:spPr>
        </p:pic>
        <p:sp>
          <p:nvSpPr>
            <p:cNvPr id="108" name="CustomShape 13"/>
            <p:cNvSpPr/>
            <p:nvPr/>
          </p:nvSpPr>
          <p:spPr>
            <a:xfrm>
              <a:off x="3220560" y="3020040"/>
              <a:ext cx="4431600" cy="1293840"/>
            </a:xfrm>
            <a:custGeom>
              <a:avLst/>
              <a:gdLst/>
              <a:ahLst/>
              <a:cxnLst/>
              <a:rect l="l" t="t" r="r" b="b"/>
              <a:pathLst>
                <a:path w="3517661" h="1071336">
                  <a:moveTo>
                    <a:pt x="535668" y="0"/>
                  </a:moveTo>
                  <a:lnTo>
                    <a:pt x="2991303" y="0"/>
                  </a:lnTo>
                  <a:cubicBezTo>
                    <a:pt x="3250164" y="0"/>
                    <a:pt x="3466139" y="183618"/>
                    <a:pt x="3516088" y="427713"/>
                  </a:cubicBezTo>
                  <a:lnTo>
                    <a:pt x="3517661" y="443309"/>
                  </a:lnTo>
                  <a:lnTo>
                    <a:pt x="3512924" y="463879"/>
                  </a:lnTo>
                  <a:cubicBezTo>
                    <a:pt x="3507024" y="472393"/>
                    <a:pt x="3498074" y="478392"/>
                    <a:pt x="3487474" y="479862"/>
                  </a:cubicBezTo>
                  <a:cubicBezTo>
                    <a:pt x="3476875" y="481332"/>
                    <a:pt x="3466631" y="477995"/>
                    <a:pt x="3458637" y="471409"/>
                  </a:cubicBezTo>
                  <a:lnTo>
                    <a:pt x="3446841" y="449915"/>
                  </a:lnTo>
                  <a:lnTo>
                    <a:pt x="3445977" y="441350"/>
                  </a:lnTo>
                  <a:cubicBezTo>
                    <a:pt x="3402338" y="228090"/>
                    <a:pt x="3213646" y="67668"/>
                    <a:pt x="2987485" y="67668"/>
                  </a:cubicBezTo>
                  <a:lnTo>
                    <a:pt x="539485" y="67668"/>
                  </a:lnTo>
                  <a:cubicBezTo>
                    <a:pt x="281016" y="67668"/>
                    <a:pt x="71485" y="277199"/>
                    <a:pt x="71485" y="535668"/>
                  </a:cubicBezTo>
                  <a:cubicBezTo>
                    <a:pt x="71485" y="794137"/>
                    <a:pt x="281016" y="1003668"/>
                    <a:pt x="539485" y="1003668"/>
                  </a:cubicBezTo>
                  <a:lnTo>
                    <a:pt x="2987485" y="1003668"/>
                  </a:lnTo>
                  <a:cubicBezTo>
                    <a:pt x="3157106" y="1003668"/>
                    <a:pt x="3305650" y="913431"/>
                    <a:pt x="3387732" y="778344"/>
                  </a:cubicBezTo>
                  <a:lnTo>
                    <a:pt x="3445364" y="631548"/>
                  </a:lnTo>
                  <a:lnTo>
                    <a:pt x="3457103" y="614885"/>
                  </a:lnTo>
                  <a:cubicBezTo>
                    <a:pt x="3465782" y="609232"/>
                    <a:pt x="3476335" y="607059"/>
                    <a:pt x="3486705" y="609702"/>
                  </a:cubicBezTo>
                  <a:cubicBezTo>
                    <a:pt x="3497073" y="612345"/>
                    <a:pt x="3505298" y="619305"/>
                    <a:pt x="3510212" y="628423"/>
                  </a:cubicBezTo>
                  <a:lnTo>
                    <a:pt x="3513113" y="653643"/>
                  </a:lnTo>
                  <a:lnTo>
                    <a:pt x="3489815" y="732084"/>
                  </a:lnTo>
                  <a:cubicBezTo>
                    <a:pt x="3411475" y="930754"/>
                    <a:pt x="3217807" y="1071336"/>
                    <a:pt x="2991303" y="1071336"/>
                  </a:cubicBezTo>
                  <a:lnTo>
                    <a:pt x="535668" y="1071336"/>
                  </a:lnTo>
                  <a:cubicBezTo>
                    <a:pt x="239827" y="1071336"/>
                    <a:pt x="0" y="831509"/>
                    <a:pt x="0" y="535668"/>
                  </a:cubicBezTo>
                  <a:cubicBezTo>
                    <a:pt x="0" y="239827"/>
                    <a:pt x="239827" y="0"/>
                    <a:pt x="53566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800" b="1" strike="noStrike" spc="-1">
                  <a:solidFill>
                    <a:srgbClr val="000000"/>
                  </a:solidFill>
                  <a:latin typeface="맑은 고딕"/>
                  <a:ea typeface="DejaVu Sans"/>
                </a:rPr>
                <a:t>Development</a:t>
              </a:r>
              <a:endParaRPr lang="en-US" sz="1800" b="0" strike="noStrike" spc="-1"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200" b="0" strike="noStrike" spc="-1">
                  <a:solidFill>
                    <a:srgbClr val="000000"/>
                  </a:solidFill>
                  <a:latin typeface="맑은 고딕"/>
                  <a:ea typeface="DejaVu Sans"/>
                </a:rPr>
                <a:t>System architecture / Execution process / </a:t>
              </a:r>
              <a:endParaRPr lang="en-US" sz="1200" b="0" strike="noStrike" spc="-1"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200" b="0" strike="noStrike" spc="-1">
                  <a:solidFill>
                    <a:srgbClr val="000000"/>
                  </a:solidFill>
                  <a:latin typeface="맑은 고딕"/>
                  <a:ea typeface="DejaVu Sans"/>
                </a:rPr>
                <a:t>Execution results / Program results</a:t>
              </a:r>
              <a:endParaRPr lang="en-US" sz="1200" b="0" strike="noStrike" spc="-1">
                <a:latin typeface="Arial"/>
              </a:endParaRPr>
            </a:p>
          </p:txBody>
        </p:sp>
        <p:sp>
          <p:nvSpPr>
            <p:cNvPr id="109" name="CustomShape 14"/>
            <p:cNvSpPr/>
            <p:nvPr/>
          </p:nvSpPr>
          <p:spPr>
            <a:xfrm>
              <a:off x="3239640" y="4535640"/>
              <a:ext cx="4431600" cy="1293840"/>
            </a:xfrm>
            <a:custGeom>
              <a:avLst/>
              <a:gdLst/>
              <a:ahLst/>
              <a:cxnLst/>
              <a:rect l="l" t="t" r="r" b="b"/>
              <a:pathLst>
                <a:path w="3517661" h="1071336">
                  <a:moveTo>
                    <a:pt x="535668" y="0"/>
                  </a:moveTo>
                  <a:lnTo>
                    <a:pt x="2991303" y="0"/>
                  </a:lnTo>
                  <a:cubicBezTo>
                    <a:pt x="3250164" y="0"/>
                    <a:pt x="3466139" y="183618"/>
                    <a:pt x="3516088" y="427713"/>
                  </a:cubicBezTo>
                  <a:lnTo>
                    <a:pt x="3517661" y="443309"/>
                  </a:lnTo>
                  <a:lnTo>
                    <a:pt x="3512924" y="463879"/>
                  </a:lnTo>
                  <a:cubicBezTo>
                    <a:pt x="3507024" y="472393"/>
                    <a:pt x="3498074" y="478392"/>
                    <a:pt x="3487474" y="479862"/>
                  </a:cubicBezTo>
                  <a:cubicBezTo>
                    <a:pt x="3476875" y="481332"/>
                    <a:pt x="3466631" y="477995"/>
                    <a:pt x="3458637" y="471409"/>
                  </a:cubicBezTo>
                  <a:lnTo>
                    <a:pt x="3446841" y="449915"/>
                  </a:lnTo>
                  <a:lnTo>
                    <a:pt x="3445977" y="441350"/>
                  </a:lnTo>
                  <a:cubicBezTo>
                    <a:pt x="3402338" y="228090"/>
                    <a:pt x="3213646" y="67668"/>
                    <a:pt x="2987485" y="67668"/>
                  </a:cubicBezTo>
                  <a:lnTo>
                    <a:pt x="539485" y="67668"/>
                  </a:lnTo>
                  <a:cubicBezTo>
                    <a:pt x="281016" y="67668"/>
                    <a:pt x="71485" y="277199"/>
                    <a:pt x="71485" y="535668"/>
                  </a:cubicBezTo>
                  <a:cubicBezTo>
                    <a:pt x="71485" y="794137"/>
                    <a:pt x="281016" y="1003668"/>
                    <a:pt x="539485" y="1003668"/>
                  </a:cubicBezTo>
                  <a:lnTo>
                    <a:pt x="2987485" y="1003668"/>
                  </a:lnTo>
                  <a:cubicBezTo>
                    <a:pt x="3157106" y="1003668"/>
                    <a:pt x="3305650" y="913431"/>
                    <a:pt x="3387732" y="778344"/>
                  </a:cubicBezTo>
                  <a:lnTo>
                    <a:pt x="3445364" y="631548"/>
                  </a:lnTo>
                  <a:lnTo>
                    <a:pt x="3457103" y="614885"/>
                  </a:lnTo>
                  <a:cubicBezTo>
                    <a:pt x="3465782" y="609232"/>
                    <a:pt x="3476335" y="607059"/>
                    <a:pt x="3486705" y="609702"/>
                  </a:cubicBezTo>
                  <a:cubicBezTo>
                    <a:pt x="3497073" y="612345"/>
                    <a:pt x="3505298" y="619305"/>
                    <a:pt x="3510212" y="628423"/>
                  </a:cubicBezTo>
                  <a:lnTo>
                    <a:pt x="3513113" y="653643"/>
                  </a:lnTo>
                  <a:lnTo>
                    <a:pt x="3489815" y="732084"/>
                  </a:lnTo>
                  <a:cubicBezTo>
                    <a:pt x="3411475" y="930754"/>
                    <a:pt x="3217807" y="1071336"/>
                    <a:pt x="2991303" y="1071336"/>
                  </a:cubicBezTo>
                  <a:lnTo>
                    <a:pt x="535668" y="1071336"/>
                  </a:lnTo>
                  <a:cubicBezTo>
                    <a:pt x="239827" y="1071336"/>
                    <a:pt x="0" y="831509"/>
                    <a:pt x="0" y="535668"/>
                  </a:cubicBezTo>
                  <a:cubicBezTo>
                    <a:pt x="0" y="239827"/>
                    <a:pt x="239827" y="0"/>
                    <a:pt x="5356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800" b="1" strike="noStrike" spc="-1">
                  <a:solidFill>
                    <a:srgbClr val="000000"/>
                  </a:solidFill>
                  <a:latin typeface="맑은 고딕"/>
                  <a:ea typeface="DejaVu Sans"/>
                </a:rPr>
                <a:t>Future Work</a:t>
              </a:r>
              <a:endParaRPr lang="en-US" sz="1800" b="0" strike="noStrike" spc="-1"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200" b="0" strike="noStrike" spc="-1">
                  <a:solidFill>
                    <a:srgbClr val="000000"/>
                  </a:solidFill>
                  <a:latin typeface="맑은 고딕"/>
                  <a:ea typeface="DejaVu Sans"/>
                </a:rPr>
                <a:t>Enhancing model performance / </a:t>
              </a:r>
              <a:endParaRPr lang="en-US" sz="1200" b="0" strike="noStrike" spc="-1"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200" b="0" strike="noStrike" spc="-1">
                  <a:solidFill>
                    <a:srgbClr val="000000"/>
                  </a:solidFill>
                  <a:latin typeface="맑은 고딕"/>
                  <a:ea typeface="DejaVu Sans"/>
                </a:rPr>
                <a:t>Voice-based interaction support</a:t>
              </a:r>
              <a:endParaRPr lang="en-US" sz="1200" b="0" strike="noStrike" spc="-1">
                <a:latin typeface="Arial"/>
              </a:endParaRPr>
            </a:p>
          </p:txBody>
        </p:sp>
        <p:sp>
          <p:nvSpPr>
            <p:cNvPr id="110" name="CustomShape 15"/>
            <p:cNvSpPr/>
            <p:nvPr/>
          </p:nvSpPr>
          <p:spPr>
            <a:xfrm>
              <a:off x="3236760" y="1452960"/>
              <a:ext cx="4437720" cy="1283040"/>
            </a:xfrm>
            <a:custGeom>
              <a:avLst/>
              <a:gdLst/>
              <a:ahLst/>
              <a:cxnLst/>
              <a:rect l="l" t="t" r="r" b="b"/>
              <a:pathLst>
                <a:path w="3517661" h="1071336">
                  <a:moveTo>
                    <a:pt x="535668" y="0"/>
                  </a:moveTo>
                  <a:lnTo>
                    <a:pt x="2991303" y="0"/>
                  </a:lnTo>
                  <a:cubicBezTo>
                    <a:pt x="3250164" y="0"/>
                    <a:pt x="3466139" y="183618"/>
                    <a:pt x="3516088" y="427713"/>
                  </a:cubicBezTo>
                  <a:lnTo>
                    <a:pt x="3517661" y="443309"/>
                  </a:lnTo>
                  <a:lnTo>
                    <a:pt x="3512924" y="463879"/>
                  </a:lnTo>
                  <a:cubicBezTo>
                    <a:pt x="3507024" y="472393"/>
                    <a:pt x="3498074" y="478392"/>
                    <a:pt x="3487474" y="479862"/>
                  </a:cubicBezTo>
                  <a:cubicBezTo>
                    <a:pt x="3476875" y="481332"/>
                    <a:pt x="3466631" y="477995"/>
                    <a:pt x="3458637" y="471409"/>
                  </a:cubicBezTo>
                  <a:lnTo>
                    <a:pt x="3446841" y="449915"/>
                  </a:lnTo>
                  <a:lnTo>
                    <a:pt x="3445977" y="441350"/>
                  </a:lnTo>
                  <a:cubicBezTo>
                    <a:pt x="3402338" y="228090"/>
                    <a:pt x="3213646" y="67668"/>
                    <a:pt x="2987485" y="67668"/>
                  </a:cubicBezTo>
                  <a:lnTo>
                    <a:pt x="539485" y="67668"/>
                  </a:lnTo>
                  <a:cubicBezTo>
                    <a:pt x="281016" y="67668"/>
                    <a:pt x="71485" y="277199"/>
                    <a:pt x="71485" y="535668"/>
                  </a:cubicBezTo>
                  <a:cubicBezTo>
                    <a:pt x="71485" y="794137"/>
                    <a:pt x="281016" y="1003668"/>
                    <a:pt x="539485" y="1003668"/>
                  </a:cubicBezTo>
                  <a:lnTo>
                    <a:pt x="2987485" y="1003668"/>
                  </a:lnTo>
                  <a:cubicBezTo>
                    <a:pt x="3157106" y="1003668"/>
                    <a:pt x="3305650" y="913431"/>
                    <a:pt x="3387732" y="778344"/>
                  </a:cubicBezTo>
                  <a:lnTo>
                    <a:pt x="3445364" y="631548"/>
                  </a:lnTo>
                  <a:lnTo>
                    <a:pt x="3457103" y="614885"/>
                  </a:lnTo>
                  <a:cubicBezTo>
                    <a:pt x="3465782" y="609232"/>
                    <a:pt x="3476335" y="607059"/>
                    <a:pt x="3486705" y="609702"/>
                  </a:cubicBezTo>
                  <a:cubicBezTo>
                    <a:pt x="3497073" y="612345"/>
                    <a:pt x="3505298" y="619305"/>
                    <a:pt x="3510212" y="628423"/>
                  </a:cubicBezTo>
                  <a:lnTo>
                    <a:pt x="3513113" y="653643"/>
                  </a:lnTo>
                  <a:lnTo>
                    <a:pt x="3489815" y="732084"/>
                  </a:lnTo>
                  <a:cubicBezTo>
                    <a:pt x="3411475" y="930754"/>
                    <a:pt x="3217807" y="1071336"/>
                    <a:pt x="2991303" y="1071336"/>
                  </a:cubicBezTo>
                  <a:lnTo>
                    <a:pt x="535668" y="1071336"/>
                  </a:lnTo>
                  <a:cubicBezTo>
                    <a:pt x="239827" y="1071336"/>
                    <a:pt x="0" y="831509"/>
                    <a:pt x="0" y="535668"/>
                  </a:cubicBezTo>
                  <a:cubicBezTo>
                    <a:pt x="0" y="239827"/>
                    <a:pt x="239827" y="0"/>
                    <a:pt x="53566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strike="noStrike" spc="-1">
                  <a:solidFill>
                    <a:srgbClr val="000000"/>
                  </a:solidFill>
                  <a:latin typeface="맑은 고딕"/>
                  <a:ea typeface="DejaVu Sans"/>
                </a:rPr>
                <a:t>Why LLM?</a:t>
              </a:r>
              <a:endParaRPr lang="en-US" sz="2000" b="0" strike="noStrike" spc="-1">
                <a:latin typeface="Arial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1200" b="0" strike="noStrike" spc="-1">
                  <a:solidFill>
                    <a:srgbClr val="000000"/>
                  </a:solidFill>
                  <a:latin typeface="맑은 고딕"/>
                  <a:ea typeface="DejaVu Sans"/>
                </a:rPr>
                <a:t>Why should we use LLMs (Large Language Models)?</a:t>
              </a:r>
              <a:endParaRPr lang="en-US" sz="1200" b="0" strike="noStrike" spc="-1">
                <a:latin typeface="Arial"/>
              </a:endParaRPr>
            </a:p>
            <a:p>
              <a:pPr>
                <a:lnSpc>
                  <a:spcPct val="100000"/>
                </a:lnSpc>
              </a:pPr>
              <a:endParaRPr lang="en-US" sz="1200" b="0" strike="noStrike" spc="-1">
                <a:latin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1"/>
          <p:cNvSpPr/>
          <p:nvPr/>
        </p:nvSpPr>
        <p:spPr>
          <a:xfrm>
            <a:off x="0" y="0"/>
            <a:ext cx="2005920" cy="781920"/>
          </a:xfrm>
          <a:prstGeom prst="rect">
            <a:avLst/>
          </a:prstGeom>
          <a:solidFill>
            <a:srgbClr val="416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2" name="CustomShape 2"/>
          <p:cNvSpPr/>
          <p:nvPr/>
        </p:nvSpPr>
        <p:spPr>
          <a:xfrm>
            <a:off x="0" y="782640"/>
            <a:ext cx="2005920" cy="6074640"/>
          </a:xfrm>
          <a:prstGeom prst="rect">
            <a:avLst/>
          </a:prstGeom>
          <a:solidFill>
            <a:srgbClr val="6C9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rot="5400000" vert="vert" lIns="45000" tIns="90000" rIns="45000" bIns="90000">
            <a:noAutofit/>
          </a:bodyPr>
          <a:lstStyle/>
          <a:p>
            <a:pPr marL="457200">
              <a:lnSpc>
                <a:spcPct val="2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 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113" name="CustomShape 3"/>
          <p:cNvSpPr/>
          <p:nvPr/>
        </p:nvSpPr>
        <p:spPr>
          <a:xfrm>
            <a:off x="2006640" y="0"/>
            <a:ext cx="10184760" cy="7819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12</a:t>
            </a:r>
            <a:r>
              <a:rPr lang="en-US" sz="2400" b="1" i="1" strike="noStrike" spc="-1" baseline="30000">
                <a:solidFill>
                  <a:srgbClr val="808080"/>
                </a:solidFill>
                <a:latin typeface="맑은 고딕"/>
                <a:ea typeface="DejaVu Sans"/>
              </a:rPr>
              <a:t>th</a:t>
            </a: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 CPWC-Smarter Driving with LLM Assistance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114" name="CustomShape 4"/>
          <p:cNvSpPr/>
          <p:nvPr/>
        </p:nvSpPr>
        <p:spPr>
          <a:xfrm>
            <a:off x="149760" y="1068480"/>
            <a:ext cx="838080" cy="7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02</a:t>
            </a:r>
            <a:endParaRPr lang="en-US" sz="4400" b="0" strike="noStrike" spc="-1">
              <a:latin typeface="Arial"/>
            </a:endParaRPr>
          </a:p>
        </p:txBody>
      </p:sp>
      <p:sp>
        <p:nvSpPr>
          <p:cNvPr id="115" name="Line 5"/>
          <p:cNvSpPr/>
          <p:nvPr/>
        </p:nvSpPr>
        <p:spPr>
          <a:xfrm>
            <a:off x="266760" y="1829880"/>
            <a:ext cx="5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6" name="CustomShape 6"/>
          <p:cNvSpPr/>
          <p:nvPr/>
        </p:nvSpPr>
        <p:spPr>
          <a:xfrm>
            <a:off x="0" y="252720"/>
            <a:ext cx="184788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Team KArina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117" name="CustomShape 7"/>
          <p:cNvSpPr/>
          <p:nvPr/>
        </p:nvSpPr>
        <p:spPr>
          <a:xfrm>
            <a:off x="-143280" y="1913400"/>
            <a:ext cx="1847880" cy="33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Why LLM?</a:t>
            </a:r>
            <a:endParaRPr lang="en-US" sz="1600" b="0" strike="noStrike" spc="-1">
              <a:latin typeface="Arial"/>
            </a:endParaRPr>
          </a:p>
        </p:txBody>
      </p:sp>
      <p:pic>
        <p:nvPicPr>
          <p:cNvPr id="118" name="그림 1037"/>
          <p:cNvPicPr/>
          <p:nvPr/>
        </p:nvPicPr>
        <p:blipFill>
          <a:blip r:embed="rId3"/>
          <a:stretch/>
        </p:blipFill>
        <p:spPr>
          <a:xfrm>
            <a:off x="2619360" y="1773360"/>
            <a:ext cx="3815640" cy="3306240"/>
          </a:xfrm>
          <a:prstGeom prst="rect">
            <a:avLst/>
          </a:prstGeom>
          <a:ln>
            <a:noFill/>
          </a:ln>
        </p:spPr>
      </p:pic>
      <p:pic>
        <p:nvPicPr>
          <p:cNvPr id="119" name="그림 1038"/>
          <p:cNvPicPr/>
          <p:nvPr/>
        </p:nvPicPr>
        <p:blipFill>
          <a:blip r:embed="rId4"/>
          <a:srcRect b="13769"/>
          <a:stretch/>
        </p:blipFill>
        <p:spPr>
          <a:xfrm>
            <a:off x="7549560" y="1773360"/>
            <a:ext cx="3815640" cy="3306240"/>
          </a:xfrm>
          <a:prstGeom prst="rect">
            <a:avLst/>
          </a:prstGeom>
          <a:ln>
            <a:noFill/>
          </a:ln>
        </p:spPr>
      </p:pic>
      <p:sp>
        <p:nvSpPr>
          <p:cNvPr id="120" name="CustomShape 8"/>
          <p:cNvSpPr/>
          <p:nvPr/>
        </p:nvSpPr>
        <p:spPr>
          <a:xfrm>
            <a:off x="2572920" y="5270040"/>
            <a:ext cx="3774240" cy="455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Unfamiliar situation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121" name="CustomShape 9"/>
          <p:cNvSpPr/>
          <p:nvPr/>
        </p:nvSpPr>
        <p:spPr>
          <a:xfrm>
            <a:off x="6425640" y="5271840"/>
            <a:ext cx="609516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4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Uncertainty in Self-Driving</a:t>
            </a:r>
            <a:endParaRPr lang="en-US" sz="2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149760" y="1068480"/>
            <a:ext cx="838080" cy="7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02</a:t>
            </a:r>
            <a:endParaRPr lang="en-US" sz="4400" b="0" strike="noStrike" spc="-1">
              <a:latin typeface="Arial"/>
            </a:endParaRPr>
          </a:p>
        </p:txBody>
      </p:sp>
      <p:sp>
        <p:nvSpPr>
          <p:cNvPr id="123" name="Line 2"/>
          <p:cNvSpPr/>
          <p:nvPr/>
        </p:nvSpPr>
        <p:spPr>
          <a:xfrm>
            <a:off x="266760" y="1829880"/>
            <a:ext cx="5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4" name="CustomShape 3"/>
          <p:cNvSpPr/>
          <p:nvPr/>
        </p:nvSpPr>
        <p:spPr>
          <a:xfrm>
            <a:off x="0" y="252720"/>
            <a:ext cx="184788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Team KArina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125" name="CustomShape 4"/>
          <p:cNvSpPr/>
          <p:nvPr/>
        </p:nvSpPr>
        <p:spPr>
          <a:xfrm>
            <a:off x="-139680" y="1915200"/>
            <a:ext cx="1847880" cy="33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Why LLM?</a:t>
            </a:r>
            <a:endParaRPr lang="en-US" sz="1600" b="0" strike="noStrike" spc="-1">
              <a:latin typeface="Arial"/>
            </a:endParaRPr>
          </a:p>
        </p:txBody>
      </p:sp>
      <p:pic>
        <p:nvPicPr>
          <p:cNvPr id="126" name="Picture 4" descr="AI in Customer Communication [Strategies + Risks] | Sprinklr"/>
          <p:cNvPicPr/>
          <p:nvPr/>
        </p:nvPicPr>
        <p:blipFill>
          <a:blip r:embed="rId3"/>
          <a:srcRect l="1766" r="3043" b="16282"/>
          <a:stretch/>
        </p:blipFill>
        <p:spPr>
          <a:xfrm>
            <a:off x="8069400" y="0"/>
            <a:ext cx="4116240" cy="2339640"/>
          </a:xfrm>
          <a:prstGeom prst="rect">
            <a:avLst/>
          </a:prstGeom>
          <a:ln>
            <a:noFill/>
          </a:ln>
        </p:spPr>
      </p:pic>
      <p:sp>
        <p:nvSpPr>
          <p:cNvPr id="127" name="CustomShape 5"/>
          <p:cNvSpPr/>
          <p:nvPr/>
        </p:nvSpPr>
        <p:spPr>
          <a:xfrm>
            <a:off x="8118720" y="2353320"/>
            <a:ext cx="4072680" cy="379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9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2. Real-Time Communication</a:t>
            </a:r>
            <a:endParaRPr lang="en-US" sz="1900" b="0" strike="noStrike" spc="-1">
              <a:latin typeface="Arial"/>
            </a:endParaRPr>
          </a:p>
        </p:txBody>
      </p:sp>
      <p:pic>
        <p:nvPicPr>
          <p:cNvPr id="128" name="Picture 8" descr="post-title"/>
          <p:cNvPicPr/>
          <p:nvPr/>
        </p:nvPicPr>
        <p:blipFill>
          <a:blip r:embed="rId4"/>
          <a:srcRect r="5429" b="25879"/>
          <a:stretch/>
        </p:blipFill>
        <p:spPr>
          <a:xfrm>
            <a:off x="0" y="0"/>
            <a:ext cx="4116240" cy="2339640"/>
          </a:xfrm>
          <a:prstGeom prst="rect">
            <a:avLst/>
          </a:prstGeom>
          <a:ln>
            <a:noFill/>
          </a:ln>
        </p:spPr>
      </p:pic>
      <p:sp>
        <p:nvSpPr>
          <p:cNvPr id="129" name="CustomShape 6"/>
          <p:cNvSpPr/>
          <p:nvPr/>
        </p:nvSpPr>
        <p:spPr>
          <a:xfrm>
            <a:off x="0" y="2339280"/>
            <a:ext cx="4072680" cy="669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9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1. Provides situational awareness</a:t>
            </a:r>
            <a:endParaRPr lang="en-US" sz="1900" b="0" strike="noStrike" spc="-1">
              <a:latin typeface="Arial"/>
            </a:endParaRPr>
          </a:p>
        </p:txBody>
      </p:sp>
      <p:pic>
        <p:nvPicPr>
          <p:cNvPr id="130" name="Picture 10" descr="320+ Relieved Car Stock Photos, Pictures &amp; Royalty-Free Images - iStock"/>
          <p:cNvPicPr/>
          <p:nvPr/>
        </p:nvPicPr>
        <p:blipFill>
          <a:blip r:embed="rId5"/>
          <a:srcRect l="-174" t="2982" r="9649" b="11349"/>
          <a:stretch/>
        </p:blipFill>
        <p:spPr>
          <a:xfrm>
            <a:off x="0" y="4517640"/>
            <a:ext cx="4116240" cy="2339640"/>
          </a:xfrm>
          <a:prstGeom prst="rect">
            <a:avLst/>
          </a:prstGeom>
          <a:ln>
            <a:noFill/>
          </a:ln>
        </p:spPr>
      </p:pic>
      <p:sp>
        <p:nvSpPr>
          <p:cNvPr id="131" name="CustomShape 7"/>
          <p:cNvSpPr/>
          <p:nvPr/>
        </p:nvSpPr>
        <p:spPr>
          <a:xfrm>
            <a:off x="0" y="4115520"/>
            <a:ext cx="4072680" cy="379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9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3. Psychological stability</a:t>
            </a:r>
            <a:endParaRPr lang="en-US" sz="1900" b="0" strike="noStrike" spc="-1">
              <a:latin typeface="Arial"/>
            </a:endParaRPr>
          </a:p>
        </p:txBody>
      </p:sp>
      <p:pic>
        <p:nvPicPr>
          <p:cNvPr id="132" name="Picture 12" descr="Transforming the Road: Generative AI in Intelligent Driver Care | by  RandomTrees | Medium"/>
          <p:cNvPicPr/>
          <p:nvPr/>
        </p:nvPicPr>
        <p:blipFill>
          <a:blip r:embed="rId6"/>
          <a:srcRect t="3910" r="14550" b="6831"/>
          <a:stretch/>
        </p:blipFill>
        <p:spPr>
          <a:xfrm>
            <a:off x="8069400" y="4517640"/>
            <a:ext cx="4116240" cy="2339640"/>
          </a:xfrm>
          <a:prstGeom prst="rect">
            <a:avLst/>
          </a:prstGeom>
          <a:ln>
            <a:noFill/>
          </a:ln>
        </p:spPr>
      </p:pic>
      <p:sp>
        <p:nvSpPr>
          <p:cNvPr id="133" name="CustomShape 8"/>
          <p:cNvSpPr/>
          <p:nvPr/>
        </p:nvSpPr>
        <p:spPr>
          <a:xfrm>
            <a:off x="8118720" y="4134600"/>
            <a:ext cx="4072680" cy="669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9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4. Customized driving experience</a:t>
            </a:r>
            <a:endParaRPr lang="en-US" sz="1900" b="0" strike="noStrike" spc="-1">
              <a:latin typeface="Arial"/>
            </a:endParaRPr>
          </a:p>
        </p:txBody>
      </p:sp>
      <p:sp>
        <p:nvSpPr>
          <p:cNvPr id="134" name="CustomShape 9"/>
          <p:cNvSpPr/>
          <p:nvPr/>
        </p:nvSpPr>
        <p:spPr>
          <a:xfrm>
            <a:off x="4239000" y="2420640"/>
            <a:ext cx="3713400" cy="2016360"/>
          </a:xfrm>
          <a:prstGeom prst="ellipse">
            <a:avLst/>
          </a:prstGeom>
          <a:solidFill>
            <a:srgbClr val="A0B4E6">
              <a:alpha val="17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33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What LLMs make possible</a:t>
            </a:r>
            <a:endParaRPr lang="en-US" sz="33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0" y="0"/>
            <a:ext cx="2005920" cy="781920"/>
          </a:xfrm>
          <a:prstGeom prst="rect">
            <a:avLst/>
          </a:prstGeom>
          <a:solidFill>
            <a:srgbClr val="416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6" name="CustomShape 2"/>
          <p:cNvSpPr/>
          <p:nvPr/>
        </p:nvSpPr>
        <p:spPr>
          <a:xfrm>
            <a:off x="0" y="782640"/>
            <a:ext cx="2005920" cy="6074640"/>
          </a:xfrm>
          <a:prstGeom prst="rect">
            <a:avLst/>
          </a:prstGeom>
          <a:solidFill>
            <a:srgbClr val="6C9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rot="5400000" vert="vert" lIns="45000" tIns="90000" rIns="45000" bIns="90000">
            <a:noAutofit/>
          </a:bodyPr>
          <a:lstStyle/>
          <a:p>
            <a:pPr marL="457200">
              <a:lnSpc>
                <a:spcPct val="2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 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137" name="CustomShape 3"/>
          <p:cNvSpPr/>
          <p:nvPr/>
        </p:nvSpPr>
        <p:spPr>
          <a:xfrm>
            <a:off x="2006640" y="0"/>
            <a:ext cx="10184760" cy="7819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12</a:t>
            </a:r>
            <a:r>
              <a:rPr lang="en-US" sz="2400" b="1" i="1" strike="noStrike" spc="-1" baseline="30000">
                <a:solidFill>
                  <a:srgbClr val="808080"/>
                </a:solidFill>
                <a:latin typeface="맑은 고딕"/>
                <a:ea typeface="DejaVu Sans"/>
              </a:rPr>
              <a:t>th</a:t>
            </a: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 CPWC-Smarter Driving with LLM Assistance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138" name="CustomShape 4"/>
          <p:cNvSpPr/>
          <p:nvPr/>
        </p:nvSpPr>
        <p:spPr>
          <a:xfrm>
            <a:off x="149760" y="1068480"/>
            <a:ext cx="838080" cy="76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02</a:t>
            </a:r>
            <a:endParaRPr lang="en-US" sz="4400" b="0" strike="noStrike" spc="-1">
              <a:latin typeface="Arial"/>
            </a:endParaRPr>
          </a:p>
        </p:txBody>
      </p:sp>
      <p:sp>
        <p:nvSpPr>
          <p:cNvPr id="139" name="Line 5"/>
          <p:cNvSpPr/>
          <p:nvPr/>
        </p:nvSpPr>
        <p:spPr>
          <a:xfrm>
            <a:off x="266760" y="1829880"/>
            <a:ext cx="5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0" name="CustomShape 6"/>
          <p:cNvSpPr/>
          <p:nvPr/>
        </p:nvSpPr>
        <p:spPr>
          <a:xfrm>
            <a:off x="0" y="252720"/>
            <a:ext cx="184788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Team KArina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141" name="CustomShape 7"/>
          <p:cNvSpPr/>
          <p:nvPr/>
        </p:nvSpPr>
        <p:spPr>
          <a:xfrm>
            <a:off x="-143280" y="1913400"/>
            <a:ext cx="1847880" cy="33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Why LLM?</a:t>
            </a:r>
            <a:endParaRPr lang="en-US" sz="1600" b="0" strike="noStrike" spc="-1">
              <a:latin typeface="Arial"/>
            </a:endParaRPr>
          </a:p>
        </p:txBody>
      </p:sp>
      <p:pic>
        <p:nvPicPr>
          <p:cNvPr id="142" name="그림 11" descr="육상 차량, 야외, 도로, 장면이(가) 표시된 사진&#10;&#10;자동 생성된 설명"/>
          <p:cNvPicPr/>
          <p:nvPr/>
        </p:nvPicPr>
        <p:blipFill>
          <a:blip r:embed="rId3"/>
          <a:stretch/>
        </p:blipFill>
        <p:spPr>
          <a:xfrm>
            <a:off x="2367360" y="1366560"/>
            <a:ext cx="4519080" cy="2838960"/>
          </a:xfrm>
          <a:prstGeom prst="rect">
            <a:avLst/>
          </a:prstGeom>
          <a:ln>
            <a:noFill/>
          </a:ln>
        </p:spPr>
      </p:pic>
      <p:pic>
        <p:nvPicPr>
          <p:cNvPr id="143" name="그림 13" descr="차량, 자동차, 육상 차량, 스크린샷이(가) 표시된 사진&#10;&#10;자동 생성된 설명"/>
          <p:cNvPicPr/>
          <p:nvPr/>
        </p:nvPicPr>
        <p:blipFill>
          <a:blip r:embed="rId4"/>
          <a:stretch/>
        </p:blipFill>
        <p:spPr>
          <a:xfrm>
            <a:off x="7248240" y="1366560"/>
            <a:ext cx="4542480" cy="2838960"/>
          </a:xfrm>
          <a:prstGeom prst="rect">
            <a:avLst/>
          </a:prstGeom>
          <a:ln>
            <a:noFill/>
          </a:ln>
        </p:spPr>
      </p:pic>
      <p:sp>
        <p:nvSpPr>
          <p:cNvPr id="144" name="CustomShape 8"/>
          <p:cNvSpPr/>
          <p:nvPr/>
        </p:nvSpPr>
        <p:spPr>
          <a:xfrm>
            <a:off x="5760000" y="900000"/>
            <a:ext cx="25192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Background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45" name="CustomShape 9"/>
          <p:cNvSpPr/>
          <p:nvPr/>
        </p:nvSpPr>
        <p:spPr>
          <a:xfrm>
            <a:off x="2367360" y="4595400"/>
            <a:ext cx="9050040" cy="158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4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Human error while driving can lead to significant accidents, and autonomous vehicles offer the potential to minimize these risks by making optimal decisions. </a:t>
            </a:r>
            <a:endParaRPr lang="en-US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4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However, the commercial adoption of self-driving cars requires ensuring their safety and decision-making reliability. </a:t>
            </a:r>
            <a:endParaRPr lang="en-US" sz="14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4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Our research focuses on using large language models (LLMs) to analyze the factors considered by autonomous vehicles during navigation, aiming to enhance the transparency and reliability of autonomous driving systems.</a:t>
            </a:r>
            <a:endParaRPr lang="en-US" sz="14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그림 145"/>
          <p:cNvPicPr/>
          <p:nvPr/>
        </p:nvPicPr>
        <p:blipFill>
          <a:blip r:embed="rId3"/>
          <a:srcRect l="26988" t="34680" r="22008" b="41315"/>
          <a:stretch/>
        </p:blipFill>
        <p:spPr>
          <a:xfrm>
            <a:off x="2834640" y="2103120"/>
            <a:ext cx="8637480" cy="2286000"/>
          </a:xfrm>
          <a:prstGeom prst="rect">
            <a:avLst/>
          </a:prstGeom>
          <a:ln>
            <a:noFill/>
          </a:ln>
        </p:spPr>
      </p:pic>
      <p:sp>
        <p:nvSpPr>
          <p:cNvPr id="147" name="CustomShape 1"/>
          <p:cNvSpPr/>
          <p:nvPr/>
        </p:nvSpPr>
        <p:spPr>
          <a:xfrm>
            <a:off x="0" y="0"/>
            <a:ext cx="2005920" cy="781920"/>
          </a:xfrm>
          <a:prstGeom prst="rect">
            <a:avLst/>
          </a:prstGeom>
          <a:solidFill>
            <a:srgbClr val="416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8" name="CustomShape 2"/>
          <p:cNvSpPr/>
          <p:nvPr/>
        </p:nvSpPr>
        <p:spPr>
          <a:xfrm>
            <a:off x="0" y="782640"/>
            <a:ext cx="2005920" cy="6074640"/>
          </a:xfrm>
          <a:prstGeom prst="rect">
            <a:avLst/>
          </a:prstGeom>
          <a:solidFill>
            <a:srgbClr val="6C9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rot="5400000" vert="vert" lIns="45000" tIns="90000" rIns="45000" bIns="90000">
            <a:noAutofit/>
          </a:bodyPr>
          <a:lstStyle/>
          <a:p>
            <a:pPr marL="457200">
              <a:lnSpc>
                <a:spcPct val="2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 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149" name="CustomShape 3"/>
          <p:cNvSpPr/>
          <p:nvPr/>
        </p:nvSpPr>
        <p:spPr>
          <a:xfrm>
            <a:off x="2006640" y="0"/>
            <a:ext cx="10184760" cy="7819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12</a:t>
            </a:r>
            <a:r>
              <a:rPr lang="en-US" sz="2400" b="1" i="1" strike="noStrike" spc="-1" baseline="30000">
                <a:solidFill>
                  <a:srgbClr val="808080"/>
                </a:solidFill>
                <a:latin typeface="맑은 고딕"/>
                <a:ea typeface="DejaVu Sans"/>
              </a:rPr>
              <a:t>th</a:t>
            </a: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 CPWC-Smarter Driving with LLM Assistance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150" name="CustomShape 4"/>
          <p:cNvSpPr/>
          <p:nvPr/>
        </p:nvSpPr>
        <p:spPr>
          <a:xfrm>
            <a:off x="152280" y="1068480"/>
            <a:ext cx="839160" cy="759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03</a:t>
            </a:r>
            <a:endParaRPr lang="en-US" sz="4400" b="0" strike="noStrike" spc="-1">
              <a:latin typeface="Arial"/>
            </a:endParaRPr>
          </a:p>
        </p:txBody>
      </p:sp>
      <p:sp>
        <p:nvSpPr>
          <p:cNvPr id="151" name="Line 5"/>
          <p:cNvSpPr/>
          <p:nvPr/>
        </p:nvSpPr>
        <p:spPr>
          <a:xfrm>
            <a:off x="266760" y="1829880"/>
            <a:ext cx="5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2" name="CustomShape 6"/>
          <p:cNvSpPr/>
          <p:nvPr/>
        </p:nvSpPr>
        <p:spPr>
          <a:xfrm>
            <a:off x="0" y="252720"/>
            <a:ext cx="184788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Team KArina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153" name="CustomShape 7"/>
          <p:cNvSpPr/>
          <p:nvPr/>
        </p:nvSpPr>
        <p:spPr>
          <a:xfrm>
            <a:off x="5760000" y="900000"/>
            <a:ext cx="25192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System architecture </a:t>
            </a:r>
            <a:endParaRPr lang="en-US" sz="1800" b="0" strike="noStrike" spc="-1">
              <a:latin typeface="Arial"/>
            </a:endParaRPr>
          </a:p>
        </p:txBody>
      </p:sp>
      <p:sp>
        <p:nvSpPr>
          <p:cNvPr id="154" name="CustomShape 8"/>
          <p:cNvSpPr/>
          <p:nvPr/>
        </p:nvSpPr>
        <p:spPr>
          <a:xfrm>
            <a:off x="2700720" y="4700880"/>
            <a:ext cx="2087640" cy="317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5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Extract Data</a:t>
            </a:r>
            <a:endParaRPr lang="en-US" sz="1500" b="0" strike="noStrike" spc="-1">
              <a:latin typeface="Arial"/>
            </a:endParaRPr>
          </a:p>
        </p:txBody>
      </p:sp>
      <p:sp>
        <p:nvSpPr>
          <p:cNvPr id="155" name="CustomShape 9"/>
          <p:cNvSpPr/>
          <p:nvPr/>
        </p:nvSpPr>
        <p:spPr>
          <a:xfrm>
            <a:off x="4969800" y="4700880"/>
            <a:ext cx="2087640" cy="317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5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Data pre-processing</a:t>
            </a:r>
            <a:endParaRPr lang="en-US" sz="1500" b="0" strike="noStrike" spc="-1">
              <a:latin typeface="Arial"/>
            </a:endParaRPr>
          </a:p>
        </p:txBody>
      </p:sp>
      <p:sp>
        <p:nvSpPr>
          <p:cNvPr id="156" name="CustomShape 10"/>
          <p:cNvSpPr/>
          <p:nvPr/>
        </p:nvSpPr>
        <p:spPr>
          <a:xfrm>
            <a:off x="7238880" y="4700880"/>
            <a:ext cx="2087640" cy="317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5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Insert data into LLM</a:t>
            </a:r>
            <a:endParaRPr lang="en-US" sz="1500" b="0" strike="noStrike" spc="-1">
              <a:latin typeface="Arial"/>
            </a:endParaRPr>
          </a:p>
        </p:txBody>
      </p:sp>
      <p:sp>
        <p:nvSpPr>
          <p:cNvPr id="157" name="CustomShape 11"/>
          <p:cNvSpPr/>
          <p:nvPr/>
        </p:nvSpPr>
        <p:spPr>
          <a:xfrm>
            <a:off x="9507600" y="4700880"/>
            <a:ext cx="2087640" cy="317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5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Output Results</a:t>
            </a:r>
            <a:endParaRPr lang="en-US" sz="1500" b="0" strike="noStrike" spc="-1">
              <a:latin typeface="Arial"/>
            </a:endParaRPr>
          </a:p>
        </p:txBody>
      </p:sp>
      <p:pic>
        <p:nvPicPr>
          <p:cNvPr id="158" name="그림 1042"/>
          <p:cNvPicPr/>
          <p:nvPr/>
        </p:nvPicPr>
        <p:blipFill>
          <a:blip r:embed="rId4"/>
          <a:srcRect r="20"/>
          <a:stretch/>
        </p:blipFill>
        <p:spPr>
          <a:xfrm>
            <a:off x="9784080" y="2428200"/>
            <a:ext cx="1600200" cy="1316880"/>
          </a:xfrm>
          <a:prstGeom prst="rect">
            <a:avLst/>
          </a:prstGeom>
          <a:ln>
            <a:noFill/>
          </a:ln>
        </p:spPr>
      </p:pic>
      <p:pic>
        <p:nvPicPr>
          <p:cNvPr id="159" name="그림 1043"/>
          <p:cNvPicPr/>
          <p:nvPr/>
        </p:nvPicPr>
        <p:blipFill>
          <a:blip r:embed="rId5"/>
          <a:stretch/>
        </p:blipFill>
        <p:spPr>
          <a:xfrm>
            <a:off x="5242320" y="2277360"/>
            <a:ext cx="1645920" cy="887040"/>
          </a:xfrm>
          <a:prstGeom prst="rect">
            <a:avLst/>
          </a:prstGeom>
          <a:ln>
            <a:noFill/>
          </a:ln>
        </p:spPr>
      </p:pic>
      <p:pic>
        <p:nvPicPr>
          <p:cNvPr id="160" name="그림 1044"/>
          <p:cNvPicPr/>
          <p:nvPr/>
        </p:nvPicPr>
        <p:blipFill>
          <a:blip r:embed="rId6"/>
          <a:srcRect l="1376" t="49009" r="3138" b="4124"/>
          <a:stretch/>
        </p:blipFill>
        <p:spPr>
          <a:xfrm>
            <a:off x="5236560" y="3158640"/>
            <a:ext cx="1645920" cy="585360"/>
          </a:xfrm>
          <a:prstGeom prst="rect">
            <a:avLst/>
          </a:prstGeom>
          <a:ln>
            <a:noFill/>
          </a:ln>
        </p:spPr>
      </p:pic>
      <p:sp>
        <p:nvSpPr>
          <p:cNvPr id="161" name="CustomShape 12"/>
          <p:cNvSpPr/>
          <p:nvPr/>
        </p:nvSpPr>
        <p:spPr>
          <a:xfrm>
            <a:off x="177840" y="1896120"/>
            <a:ext cx="1847880" cy="33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Development</a:t>
            </a:r>
            <a:endParaRPr lang="en-US" sz="1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0" y="0"/>
            <a:ext cx="2005920" cy="781920"/>
          </a:xfrm>
          <a:prstGeom prst="rect">
            <a:avLst/>
          </a:prstGeom>
          <a:solidFill>
            <a:srgbClr val="416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3" name="CustomShape 2"/>
          <p:cNvSpPr/>
          <p:nvPr/>
        </p:nvSpPr>
        <p:spPr>
          <a:xfrm>
            <a:off x="0" y="782640"/>
            <a:ext cx="2005920" cy="6074640"/>
          </a:xfrm>
          <a:prstGeom prst="rect">
            <a:avLst/>
          </a:prstGeom>
          <a:solidFill>
            <a:srgbClr val="6C9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rot="5400000" vert="vert" lIns="45000" tIns="90000" rIns="45000" bIns="90000">
            <a:noAutofit/>
          </a:bodyPr>
          <a:lstStyle/>
          <a:p>
            <a:pPr marL="457200">
              <a:lnSpc>
                <a:spcPct val="2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 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164" name="CustomShape 3"/>
          <p:cNvSpPr/>
          <p:nvPr/>
        </p:nvSpPr>
        <p:spPr>
          <a:xfrm>
            <a:off x="2006640" y="0"/>
            <a:ext cx="10184760" cy="7819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12</a:t>
            </a:r>
            <a:r>
              <a:rPr lang="en-US" sz="2400" b="1" i="1" strike="noStrike" spc="-1" baseline="30000">
                <a:solidFill>
                  <a:srgbClr val="808080"/>
                </a:solidFill>
                <a:latin typeface="맑은 고딕"/>
                <a:ea typeface="DejaVu Sans"/>
              </a:rPr>
              <a:t>th</a:t>
            </a: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 CPWC-Smarter Driving with LLM Assistance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165" name="CustomShape 4"/>
          <p:cNvSpPr/>
          <p:nvPr/>
        </p:nvSpPr>
        <p:spPr>
          <a:xfrm>
            <a:off x="152280" y="1068480"/>
            <a:ext cx="839160" cy="759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03</a:t>
            </a:r>
            <a:endParaRPr lang="en-US" sz="4400" b="0" strike="noStrike" spc="-1">
              <a:latin typeface="Arial"/>
            </a:endParaRPr>
          </a:p>
        </p:txBody>
      </p:sp>
      <p:sp>
        <p:nvSpPr>
          <p:cNvPr id="166" name="Line 5"/>
          <p:cNvSpPr/>
          <p:nvPr/>
        </p:nvSpPr>
        <p:spPr>
          <a:xfrm>
            <a:off x="266760" y="1829880"/>
            <a:ext cx="5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7" name="CustomShape 6"/>
          <p:cNvSpPr/>
          <p:nvPr/>
        </p:nvSpPr>
        <p:spPr>
          <a:xfrm>
            <a:off x="0" y="252720"/>
            <a:ext cx="184788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Team KArina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168" name="CustomShape 7"/>
          <p:cNvSpPr/>
          <p:nvPr/>
        </p:nvSpPr>
        <p:spPr>
          <a:xfrm>
            <a:off x="177840" y="1896120"/>
            <a:ext cx="1847880" cy="33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Development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169" name="CustomShape 8"/>
          <p:cNvSpPr/>
          <p:nvPr/>
        </p:nvSpPr>
        <p:spPr>
          <a:xfrm>
            <a:off x="5760000" y="900000"/>
            <a:ext cx="25192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Execution process</a:t>
            </a:r>
            <a:endParaRPr lang="en-US" sz="1800" b="0" strike="noStrike" spc="-1">
              <a:latin typeface="Arial"/>
            </a:endParaRPr>
          </a:p>
        </p:txBody>
      </p:sp>
      <p:grpSp>
        <p:nvGrpSpPr>
          <p:cNvPr id="170" name="Group 9"/>
          <p:cNvGrpSpPr/>
          <p:nvPr/>
        </p:nvGrpSpPr>
        <p:grpSpPr>
          <a:xfrm>
            <a:off x="2387160" y="1476360"/>
            <a:ext cx="3708000" cy="3653640"/>
            <a:chOff x="2387160" y="1476360"/>
            <a:chExt cx="3708000" cy="3653640"/>
          </a:xfrm>
        </p:grpSpPr>
        <p:pic>
          <p:nvPicPr>
            <p:cNvPr id="171" name="그림 3"/>
            <p:cNvPicPr/>
            <p:nvPr/>
          </p:nvPicPr>
          <p:blipFill>
            <a:blip r:embed="rId3"/>
            <a:stretch/>
          </p:blipFill>
          <p:spPr>
            <a:xfrm>
              <a:off x="2387160" y="4158360"/>
              <a:ext cx="3708000" cy="69804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2" name="그림 12"/>
            <p:cNvPicPr/>
            <p:nvPr/>
          </p:nvPicPr>
          <p:blipFill>
            <a:blip r:embed="rId4"/>
            <a:stretch/>
          </p:blipFill>
          <p:spPr>
            <a:xfrm>
              <a:off x="2387160" y="1476360"/>
              <a:ext cx="3708000" cy="2681280"/>
            </a:xfrm>
            <a:prstGeom prst="rect">
              <a:avLst/>
            </a:prstGeom>
            <a:ln>
              <a:noFill/>
            </a:ln>
          </p:spPr>
        </p:pic>
        <p:sp>
          <p:nvSpPr>
            <p:cNvPr id="173" name="CustomShape 10"/>
            <p:cNvSpPr/>
            <p:nvPr/>
          </p:nvSpPr>
          <p:spPr>
            <a:xfrm>
              <a:off x="2901240" y="4857480"/>
              <a:ext cx="2679840" cy="272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200" b="0" strike="noStrike" spc="-1">
                  <a:solidFill>
                    <a:srgbClr val="000000"/>
                  </a:solidFill>
                  <a:latin typeface="맑은 고딕"/>
                  <a:ea typeface="DejaVu Sans"/>
                </a:rPr>
                <a:t>Get our scenario data with prompt</a:t>
              </a:r>
              <a:endParaRPr lang="en-US" sz="1200" b="0" strike="noStrike" spc="-1">
                <a:latin typeface="Arial"/>
              </a:endParaRPr>
            </a:p>
          </p:txBody>
        </p:sp>
      </p:grpSp>
      <p:grpSp>
        <p:nvGrpSpPr>
          <p:cNvPr id="174" name="Group 11"/>
          <p:cNvGrpSpPr/>
          <p:nvPr/>
        </p:nvGrpSpPr>
        <p:grpSpPr>
          <a:xfrm>
            <a:off x="6720480" y="1717200"/>
            <a:ext cx="4680000" cy="3186360"/>
            <a:chOff x="6720480" y="1717200"/>
            <a:chExt cx="4680000" cy="3186360"/>
          </a:xfrm>
        </p:grpSpPr>
        <p:pic>
          <p:nvPicPr>
            <p:cNvPr id="175" name="그림 16" descr="텍스트, 스크린샷, 소프트웨어, 디스플레이이(가) 표시된 사진  자동 생성된 설명"/>
            <p:cNvPicPr/>
            <p:nvPr/>
          </p:nvPicPr>
          <p:blipFill>
            <a:blip r:embed="rId5"/>
            <a:stretch/>
          </p:blipFill>
          <p:spPr>
            <a:xfrm>
              <a:off x="6720480" y="1717200"/>
              <a:ext cx="4680000" cy="2913480"/>
            </a:xfrm>
            <a:prstGeom prst="rect">
              <a:avLst/>
            </a:prstGeom>
            <a:ln>
              <a:noFill/>
            </a:ln>
          </p:spPr>
        </p:pic>
        <p:sp>
          <p:nvSpPr>
            <p:cNvPr id="176" name="CustomShape 12"/>
            <p:cNvSpPr/>
            <p:nvPr/>
          </p:nvSpPr>
          <p:spPr>
            <a:xfrm>
              <a:off x="8064360" y="4631040"/>
              <a:ext cx="1992240" cy="272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200" b="0" strike="noStrike" spc="-1">
                  <a:solidFill>
                    <a:srgbClr val="000000"/>
                  </a:solidFill>
                  <a:latin typeface="맑은 고딕"/>
                  <a:ea typeface="DejaVu Sans"/>
                </a:rPr>
                <a:t>Training datasets on LLM</a:t>
              </a:r>
              <a:endParaRPr lang="en-US" sz="1200" b="0" strike="noStrike" spc="-1">
                <a:latin typeface="Arial"/>
              </a:endParaRPr>
            </a:p>
          </p:txBody>
        </p:sp>
      </p:grpSp>
      <p:sp>
        <p:nvSpPr>
          <p:cNvPr id="177" name="CustomShape 13"/>
          <p:cNvSpPr/>
          <p:nvPr/>
        </p:nvSpPr>
        <p:spPr>
          <a:xfrm>
            <a:off x="2387160" y="5411160"/>
            <a:ext cx="9268200" cy="106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85840" indent="-2851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The log data extracted from UC-win/Road scenarios is labeled and transformed into prompts to create well-structured datasets.</a:t>
            </a:r>
            <a:endParaRPr lang="en-US" sz="1600" b="0" strike="noStrike" spc="-1">
              <a:latin typeface="Arial"/>
            </a:endParaRPr>
          </a:p>
          <a:p>
            <a:pPr marL="285840" indent="-2851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The obtained datasets are used to train the LLM, enabling it to generate responses for each specific situation.</a:t>
            </a:r>
            <a:endParaRPr lang="en-US" sz="1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CustomShape 1"/>
          <p:cNvSpPr/>
          <p:nvPr/>
        </p:nvSpPr>
        <p:spPr>
          <a:xfrm>
            <a:off x="0" y="0"/>
            <a:ext cx="2005920" cy="781920"/>
          </a:xfrm>
          <a:prstGeom prst="rect">
            <a:avLst/>
          </a:prstGeom>
          <a:solidFill>
            <a:srgbClr val="416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9" name="CustomShape 2"/>
          <p:cNvSpPr/>
          <p:nvPr/>
        </p:nvSpPr>
        <p:spPr>
          <a:xfrm>
            <a:off x="0" y="782640"/>
            <a:ext cx="2005920" cy="6074640"/>
          </a:xfrm>
          <a:prstGeom prst="rect">
            <a:avLst/>
          </a:prstGeom>
          <a:solidFill>
            <a:srgbClr val="6C9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rot="5400000" vert="vert" lIns="45000" tIns="90000" rIns="45000" bIns="90000">
            <a:noAutofit/>
          </a:bodyPr>
          <a:lstStyle/>
          <a:p>
            <a:pPr marL="457200">
              <a:lnSpc>
                <a:spcPct val="2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 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180" name="CustomShape 3"/>
          <p:cNvSpPr/>
          <p:nvPr/>
        </p:nvSpPr>
        <p:spPr>
          <a:xfrm>
            <a:off x="2006640" y="0"/>
            <a:ext cx="10184760" cy="7819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12</a:t>
            </a:r>
            <a:r>
              <a:rPr lang="en-US" sz="2400" b="1" i="1" strike="noStrike" spc="-1" baseline="30000">
                <a:solidFill>
                  <a:srgbClr val="808080"/>
                </a:solidFill>
                <a:latin typeface="맑은 고딕"/>
                <a:ea typeface="DejaVu Sans"/>
              </a:rPr>
              <a:t>th</a:t>
            </a: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 CPWC-Smarter Driving with LLM Assistance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181" name="CustomShape 4"/>
          <p:cNvSpPr/>
          <p:nvPr/>
        </p:nvSpPr>
        <p:spPr>
          <a:xfrm>
            <a:off x="152280" y="1068480"/>
            <a:ext cx="839160" cy="759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03</a:t>
            </a:r>
            <a:endParaRPr lang="en-US" sz="4400" b="0" strike="noStrike" spc="-1">
              <a:latin typeface="Arial"/>
            </a:endParaRPr>
          </a:p>
        </p:txBody>
      </p:sp>
      <p:sp>
        <p:nvSpPr>
          <p:cNvPr id="182" name="Line 5"/>
          <p:cNvSpPr/>
          <p:nvPr/>
        </p:nvSpPr>
        <p:spPr>
          <a:xfrm>
            <a:off x="266760" y="1829880"/>
            <a:ext cx="5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CustomShape 6"/>
          <p:cNvSpPr/>
          <p:nvPr/>
        </p:nvSpPr>
        <p:spPr>
          <a:xfrm>
            <a:off x="0" y="252720"/>
            <a:ext cx="184788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Team KArina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184" name="CustomShape 7"/>
          <p:cNvSpPr/>
          <p:nvPr/>
        </p:nvSpPr>
        <p:spPr>
          <a:xfrm>
            <a:off x="177840" y="1896120"/>
            <a:ext cx="1847880" cy="33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Development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185" name="CustomShape 8"/>
          <p:cNvSpPr/>
          <p:nvPr/>
        </p:nvSpPr>
        <p:spPr>
          <a:xfrm>
            <a:off x="5760000" y="900000"/>
            <a:ext cx="25192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Execution results</a:t>
            </a:r>
            <a:endParaRPr lang="en-US" sz="1800" b="0" strike="noStrike" spc="-1">
              <a:latin typeface="Arial"/>
            </a:endParaRPr>
          </a:p>
        </p:txBody>
      </p:sp>
      <p:grpSp>
        <p:nvGrpSpPr>
          <p:cNvPr id="186" name="Group 9"/>
          <p:cNvGrpSpPr/>
          <p:nvPr/>
        </p:nvGrpSpPr>
        <p:grpSpPr>
          <a:xfrm>
            <a:off x="2649240" y="1799640"/>
            <a:ext cx="3781800" cy="2675880"/>
            <a:chOff x="2649240" y="1799640"/>
            <a:chExt cx="3781800" cy="2675880"/>
          </a:xfrm>
        </p:grpSpPr>
        <p:grpSp>
          <p:nvGrpSpPr>
            <p:cNvPr id="187" name="Group 10"/>
            <p:cNvGrpSpPr/>
            <p:nvPr/>
          </p:nvGrpSpPr>
          <p:grpSpPr>
            <a:xfrm>
              <a:off x="2649240" y="1799640"/>
              <a:ext cx="3781800" cy="2445480"/>
              <a:chOff x="2649240" y="1799640"/>
              <a:chExt cx="3781800" cy="2445480"/>
            </a:xfrm>
          </p:grpSpPr>
          <p:pic>
            <p:nvPicPr>
              <p:cNvPr id="188" name="그림 3"/>
              <p:cNvPicPr/>
              <p:nvPr/>
            </p:nvPicPr>
            <p:blipFill>
              <a:blip r:embed="rId3"/>
              <a:srcRect l="1389" t="80335"/>
              <a:stretch/>
            </p:blipFill>
            <p:spPr>
              <a:xfrm>
                <a:off x="2649240" y="3233160"/>
                <a:ext cx="3781800" cy="101196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189" name="그림 12"/>
              <p:cNvPicPr/>
              <p:nvPr/>
            </p:nvPicPr>
            <p:blipFill>
              <a:blip r:embed="rId3"/>
              <a:srcRect l="1389" b="72179"/>
              <a:stretch/>
            </p:blipFill>
            <p:spPr>
              <a:xfrm>
                <a:off x="2649240" y="1799640"/>
                <a:ext cx="3781800" cy="1432800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190" name="CustomShape 11"/>
            <p:cNvSpPr/>
            <p:nvPr/>
          </p:nvSpPr>
          <p:spPr>
            <a:xfrm>
              <a:off x="2895840" y="4203000"/>
              <a:ext cx="3288600" cy="272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200" b="0" strike="noStrike" spc="-1">
                  <a:solidFill>
                    <a:srgbClr val="000000"/>
                  </a:solidFill>
                  <a:latin typeface="맑은 고딕"/>
                  <a:ea typeface="DejaVu Sans"/>
                </a:rPr>
                <a:t>Get real-time data and input it into LLM</a:t>
              </a:r>
              <a:endParaRPr lang="en-US" sz="1200" b="0" strike="noStrike" spc="-1">
                <a:latin typeface="Arial"/>
              </a:endParaRPr>
            </a:p>
          </p:txBody>
        </p:sp>
      </p:grpSp>
      <p:grpSp>
        <p:nvGrpSpPr>
          <p:cNvPr id="191" name="Group 12"/>
          <p:cNvGrpSpPr/>
          <p:nvPr/>
        </p:nvGrpSpPr>
        <p:grpSpPr>
          <a:xfrm>
            <a:off x="7516800" y="1526760"/>
            <a:ext cx="3557520" cy="3411720"/>
            <a:chOff x="7516800" y="1526760"/>
            <a:chExt cx="3557520" cy="3411720"/>
          </a:xfrm>
        </p:grpSpPr>
        <p:pic>
          <p:nvPicPr>
            <p:cNvPr id="192" name="그림 17" descr="텍스트, 흑백, 폰트, 종이이(가) 표시된 사진&#10;&#10;자동 생성된 설명"/>
            <p:cNvPicPr/>
            <p:nvPr/>
          </p:nvPicPr>
          <p:blipFill>
            <a:blip r:embed="rId4"/>
            <a:srcRect b="58285"/>
            <a:stretch/>
          </p:blipFill>
          <p:spPr>
            <a:xfrm>
              <a:off x="7516800" y="1526760"/>
              <a:ext cx="3557520" cy="3138480"/>
            </a:xfrm>
            <a:prstGeom prst="rect">
              <a:avLst/>
            </a:prstGeom>
            <a:ln>
              <a:noFill/>
            </a:ln>
          </p:spPr>
        </p:pic>
        <p:sp>
          <p:nvSpPr>
            <p:cNvPr id="193" name="CustomShape 13"/>
            <p:cNvSpPr/>
            <p:nvPr/>
          </p:nvSpPr>
          <p:spPr>
            <a:xfrm>
              <a:off x="8404920" y="4665960"/>
              <a:ext cx="1781280" cy="2725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1200" b="0" strike="noStrike" spc="-1">
                  <a:solidFill>
                    <a:srgbClr val="000000"/>
                  </a:solidFill>
                  <a:latin typeface="맑은 고딕"/>
                  <a:ea typeface="DejaVu Sans"/>
                </a:rPr>
                <a:t>Get answers from LLM</a:t>
              </a:r>
              <a:endParaRPr lang="en-US" sz="1200" b="0" strike="noStrike" spc="-1">
                <a:latin typeface="Arial"/>
              </a:endParaRPr>
            </a:p>
          </p:txBody>
        </p:sp>
      </p:grpSp>
      <p:sp>
        <p:nvSpPr>
          <p:cNvPr id="194" name="CustomShape 14"/>
          <p:cNvSpPr/>
          <p:nvPr/>
        </p:nvSpPr>
        <p:spPr>
          <a:xfrm>
            <a:off x="2758680" y="5126400"/>
            <a:ext cx="8525880" cy="1063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marL="285840" indent="-2851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Real-time traffic data is obtained from test scenarios in UC-win/Road, and this data is used as a prompt to input into the LLM.</a:t>
            </a:r>
            <a:endParaRPr lang="en-US" sz="1600" b="0" strike="noStrike" spc="-1">
              <a:latin typeface="Arial"/>
            </a:endParaRPr>
          </a:p>
          <a:p>
            <a:pPr marL="285840" indent="-2851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>
                <a:solidFill>
                  <a:srgbClr val="000000"/>
                </a:solidFill>
                <a:latin typeface="맑은 고딕"/>
                <a:ea typeface="DejaVu Sans"/>
              </a:rPr>
              <a:t>Based on the information input into the LLM, it provides answers on what actions to take depending on the surrounding environment.</a:t>
            </a:r>
            <a:endParaRPr lang="en-US" sz="16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CustomShape 1"/>
          <p:cNvSpPr/>
          <p:nvPr/>
        </p:nvSpPr>
        <p:spPr>
          <a:xfrm>
            <a:off x="0" y="0"/>
            <a:ext cx="2005920" cy="781920"/>
          </a:xfrm>
          <a:prstGeom prst="rect">
            <a:avLst/>
          </a:prstGeom>
          <a:solidFill>
            <a:srgbClr val="416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6" name="CustomShape 2"/>
          <p:cNvSpPr/>
          <p:nvPr/>
        </p:nvSpPr>
        <p:spPr>
          <a:xfrm>
            <a:off x="0" y="782640"/>
            <a:ext cx="2005920" cy="6074640"/>
          </a:xfrm>
          <a:prstGeom prst="rect">
            <a:avLst/>
          </a:prstGeom>
          <a:solidFill>
            <a:srgbClr val="6C9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rot="5400000" vert="vert" lIns="45000" tIns="90000" rIns="45000" bIns="90000">
            <a:noAutofit/>
          </a:bodyPr>
          <a:lstStyle/>
          <a:p>
            <a:pPr marL="457200">
              <a:lnSpc>
                <a:spcPct val="2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 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197" name="CustomShape 3"/>
          <p:cNvSpPr/>
          <p:nvPr/>
        </p:nvSpPr>
        <p:spPr>
          <a:xfrm>
            <a:off x="2006640" y="0"/>
            <a:ext cx="10184760" cy="7819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12</a:t>
            </a:r>
            <a:r>
              <a:rPr lang="en-US" sz="2400" b="1" i="1" strike="noStrike" spc="-1" baseline="30000">
                <a:solidFill>
                  <a:srgbClr val="808080"/>
                </a:solidFill>
                <a:latin typeface="맑은 고딕"/>
                <a:ea typeface="DejaVu Sans"/>
              </a:rPr>
              <a:t>th</a:t>
            </a:r>
            <a:r>
              <a:rPr lang="en-US" sz="2400" b="1" i="1" strike="noStrike" spc="-1">
                <a:solidFill>
                  <a:srgbClr val="808080"/>
                </a:solidFill>
                <a:latin typeface="맑은 고딕"/>
                <a:ea typeface="DejaVu Sans"/>
              </a:rPr>
              <a:t> CPWC-Smarter Driving with LLM Assistance</a:t>
            </a:r>
            <a:endParaRPr lang="en-US" sz="2400" b="0" strike="noStrike" spc="-1">
              <a:latin typeface="Arial"/>
            </a:endParaRPr>
          </a:p>
        </p:txBody>
      </p:sp>
      <p:sp>
        <p:nvSpPr>
          <p:cNvPr id="198" name="CustomShape 4"/>
          <p:cNvSpPr/>
          <p:nvPr/>
        </p:nvSpPr>
        <p:spPr>
          <a:xfrm>
            <a:off x="152280" y="1068480"/>
            <a:ext cx="839160" cy="759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44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03</a:t>
            </a:r>
            <a:endParaRPr lang="en-US" sz="4400" b="0" strike="noStrike" spc="-1">
              <a:latin typeface="Arial"/>
            </a:endParaRPr>
          </a:p>
        </p:txBody>
      </p:sp>
      <p:sp>
        <p:nvSpPr>
          <p:cNvPr id="199" name="Line 5"/>
          <p:cNvSpPr/>
          <p:nvPr/>
        </p:nvSpPr>
        <p:spPr>
          <a:xfrm>
            <a:off x="266760" y="1829880"/>
            <a:ext cx="5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0" name="CustomShape 6"/>
          <p:cNvSpPr/>
          <p:nvPr/>
        </p:nvSpPr>
        <p:spPr>
          <a:xfrm>
            <a:off x="0" y="252720"/>
            <a:ext cx="1847880" cy="272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2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Team KArina</a:t>
            </a:r>
            <a:endParaRPr lang="en-US" sz="1200" b="0" strike="noStrike" spc="-1">
              <a:latin typeface="Arial"/>
            </a:endParaRPr>
          </a:p>
        </p:txBody>
      </p:sp>
      <p:sp>
        <p:nvSpPr>
          <p:cNvPr id="201" name="CustomShape 7"/>
          <p:cNvSpPr/>
          <p:nvPr/>
        </p:nvSpPr>
        <p:spPr>
          <a:xfrm>
            <a:off x="177840" y="1896120"/>
            <a:ext cx="1847880" cy="333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b="1" strike="noStrike" spc="-1">
                <a:solidFill>
                  <a:srgbClr val="FFFFFF"/>
                </a:solidFill>
                <a:latin typeface="맑은 고딕"/>
                <a:ea typeface="DejaVu Sans"/>
              </a:rPr>
              <a:t>Development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202" name="CustomShape 8"/>
          <p:cNvSpPr/>
          <p:nvPr/>
        </p:nvSpPr>
        <p:spPr>
          <a:xfrm>
            <a:off x="5760000" y="900000"/>
            <a:ext cx="251928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latin typeface="맑은 고딕"/>
                <a:ea typeface="DejaVu Sans"/>
              </a:rPr>
              <a:t>Program results</a:t>
            </a:r>
            <a:endParaRPr lang="en-US" sz="1800" b="0" strike="noStrike" spc="-1">
              <a:latin typeface="Arial"/>
            </a:endParaRPr>
          </a:p>
        </p:txBody>
      </p:sp>
      <p:grpSp>
        <p:nvGrpSpPr>
          <p:cNvPr id="203" name="Group 9"/>
          <p:cNvGrpSpPr/>
          <p:nvPr/>
        </p:nvGrpSpPr>
        <p:grpSpPr>
          <a:xfrm>
            <a:off x="2784600" y="1677240"/>
            <a:ext cx="8628840" cy="3497760"/>
            <a:chOff x="2784600" y="1677240"/>
            <a:chExt cx="8628840" cy="3497760"/>
          </a:xfrm>
        </p:grpSpPr>
        <p:grpSp>
          <p:nvGrpSpPr>
            <p:cNvPr id="204" name="Group 10"/>
            <p:cNvGrpSpPr/>
            <p:nvPr/>
          </p:nvGrpSpPr>
          <p:grpSpPr>
            <a:xfrm>
              <a:off x="2784600" y="1677240"/>
              <a:ext cx="8628840" cy="3132720"/>
              <a:chOff x="2784600" y="1677240"/>
              <a:chExt cx="8628840" cy="3132720"/>
            </a:xfrm>
          </p:grpSpPr>
          <p:pic>
            <p:nvPicPr>
              <p:cNvPr id="205" name="그림 11"/>
              <p:cNvPicPr/>
              <p:nvPr/>
            </p:nvPicPr>
            <p:blipFill>
              <a:blip r:embed="rId3"/>
              <a:stretch/>
            </p:blipFill>
            <p:spPr>
              <a:xfrm>
                <a:off x="8175960" y="1677960"/>
                <a:ext cx="3237480" cy="3132000"/>
              </a:xfrm>
              <a:prstGeom prst="rect">
                <a:avLst/>
              </a:prstGeom>
              <a:ln>
                <a:noFill/>
              </a:ln>
            </p:spPr>
          </p:pic>
          <p:pic>
            <p:nvPicPr>
              <p:cNvPr id="206" name="그림 18"/>
              <p:cNvPicPr/>
              <p:nvPr/>
            </p:nvPicPr>
            <p:blipFill rotWithShape="1">
              <a:blip r:embed="rId4"/>
              <a:srcRect t="15403" b="3486"/>
              <a:stretch/>
            </p:blipFill>
            <p:spPr>
              <a:xfrm>
                <a:off x="2784600" y="1677240"/>
                <a:ext cx="5390640" cy="3132000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207" name="CustomShape 11"/>
            <p:cNvSpPr/>
            <p:nvPr/>
          </p:nvSpPr>
          <p:spPr>
            <a:xfrm>
              <a:off x="6008760" y="4810680"/>
              <a:ext cx="2461680" cy="3643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sz="1800" b="0" strike="noStrike" spc="-1">
                  <a:solidFill>
                    <a:srgbClr val="000000"/>
                  </a:solidFill>
                  <a:latin typeface="맑은 고딕"/>
                  <a:ea typeface="DejaVu Sans"/>
                </a:rPr>
                <a:t>Program final results</a:t>
              </a:r>
              <a:endParaRPr lang="en-US" sz="1800" b="0" strike="noStrike" spc="-1">
                <a:latin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601</Words>
  <Application>Microsoft Office PowerPoint</Application>
  <PresentationFormat>와이드스크린</PresentationFormat>
  <Paragraphs>122</Paragraphs>
  <Slides>13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13</vt:i4>
      </vt:variant>
    </vt:vector>
  </HeadingPairs>
  <TitlesOfParts>
    <vt:vector size="23" baseType="lpstr">
      <vt:lpstr>esamanru OTF Bold</vt:lpstr>
      <vt:lpstr>Geologica Roman SemiBold</vt:lpstr>
      <vt:lpstr>THELuxGoB</vt:lpstr>
      <vt:lpstr>맑은 고딕</vt:lpstr>
      <vt:lpstr>Arial</vt:lpstr>
      <vt:lpstr>Symbol</vt:lpstr>
      <vt:lpstr>Times New Roman</vt:lpstr>
      <vt:lpstr>Wingdings</vt:lpstr>
      <vt:lpstr>Office Theme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subject/>
  <dc:creator>조현석</dc:creator>
  <dc:description/>
  <cp:lastModifiedBy>user</cp:lastModifiedBy>
  <cp:revision>55</cp:revision>
  <dcterms:created xsi:type="dcterms:W3CDTF">2021-05-12T15:50:21Z</dcterms:created>
  <dcterms:modified xsi:type="dcterms:W3CDTF">2024-09-23T23:28:52Z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MMClips">
    <vt:i4>0</vt:i4>
  </property>
  <property fmtid="{D5CDD505-2E9C-101B-9397-08002B2CF9AE}" pid="5" name="Notes">
    <vt:i4>8</vt:i4>
  </property>
  <property fmtid="{D5CDD505-2E9C-101B-9397-08002B2CF9AE}" pid="6" name="PresentationFormat">
    <vt:lpwstr>와이드스크린</vt:lpwstr>
  </property>
  <property fmtid="{D5CDD505-2E9C-101B-9397-08002B2CF9AE}" pid="7" name="Slides">
    <vt:i4>13</vt:i4>
  </property>
</Properties>
</file>