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58" r:id="rId3"/>
    <p:sldId id="259" r:id="rId4"/>
    <p:sldId id="331" r:id="rId5"/>
    <p:sldId id="333" r:id="rId6"/>
    <p:sldId id="300" r:id="rId7"/>
    <p:sldId id="290" r:id="rId8"/>
    <p:sldId id="303" r:id="rId9"/>
    <p:sldId id="334" r:id="rId10"/>
    <p:sldId id="337" r:id="rId11"/>
    <p:sldId id="339" r:id="rId12"/>
    <p:sldId id="304" r:id="rId13"/>
    <p:sldId id="338" r:id="rId14"/>
    <p:sldId id="336" r:id="rId15"/>
    <p:sldId id="261"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 id="{6DBC3D29-A703-4129-9401-9B2EB58BF059}">
          <p14:sldIdLst>
            <p14:sldId id="257"/>
          </p14:sldIdLst>
        </p14:section>
        <p14:section name="目录页" id="{7B2D2D10-9D37-4DFF-BA8F-AB72A264E025}">
          <p14:sldIdLst>
            <p14:sldId id="258"/>
          </p14:sldIdLst>
        </p14:section>
        <p14:section name="内页" id="{5D08EF77-1816-4EA8-8382-90DBF358B087}">
          <p14:sldIdLst>
            <p14:sldId id="259"/>
            <p14:sldId id="331"/>
            <p14:sldId id="333"/>
            <p14:sldId id="300"/>
            <p14:sldId id="290"/>
            <p14:sldId id="303"/>
            <p14:sldId id="334"/>
            <p14:sldId id="337"/>
            <p14:sldId id="339"/>
            <p14:sldId id="304"/>
            <p14:sldId id="338"/>
            <p14:sldId id="336"/>
          </p14:sldIdLst>
        </p14:section>
        <p14:section name="尾页" id="{E795560A-19C3-4285-8F4B-CD35692174F0}">
          <p14:sldIdLst>
            <p14:sldId id="26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E50002"/>
    <a:srgbClr val="09397E"/>
    <a:srgbClr val="60ABE6"/>
    <a:srgbClr val="16397A"/>
    <a:srgbClr val="AED6FF"/>
    <a:srgbClr val="03D96F"/>
    <a:srgbClr val="CDFEE7"/>
    <a:srgbClr val="67F966"/>
    <a:srgbClr val="FFB5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8" autoAdjust="0"/>
    <p:restoredTop sz="96166" autoAdjust="0"/>
  </p:normalViewPr>
  <p:slideViewPr>
    <p:cSldViewPr snapToGrid="0" showGuides="1">
      <p:cViewPr varScale="1">
        <p:scale>
          <a:sx n="106" d="100"/>
          <a:sy n="106" d="100"/>
        </p:scale>
        <p:origin x="750"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8" d="100"/>
        <a:sy n="88" d="100"/>
      </p:scale>
      <p:origin x="0" y="-595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F8E33B-37AB-4E37-9351-E2062DBF6469}" type="datetimeFigureOut">
              <a:rPr lang="zh-CN" altLang="en-US" smtClean="0"/>
              <a:t>2025/9/30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88B40-C6B7-4CD6-A266-3BDB311960CF}" type="slidenum">
              <a:rPr lang="zh-CN" altLang="en-US" smtClean="0"/>
              <a:t>‹#›</a:t>
            </a:fld>
            <a:endParaRPr lang="zh-CN" altLang="en-US"/>
          </a:p>
        </p:txBody>
      </p:sp>
    </p:spTree>
    <p:extLst>
      <p:ext uri="{BB962C8B-B14F-4D97-AF65-F5344CB8AC3E}">
        <p14:creationId xmlns:p14="http://schemas.microsoft.com/office/powerpoint/2010/main" val="4179412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0EF88B40-C6B7-4CD6-A266-3BDB311960CF}" type="slidenum">
              <a:rPr lang="zh-CN" altLang="en-US" smtClean="0"/>
              <a:t>1</a:t>
            </a:fld>
            <a:endParaRPr lang="zh-CN" altLang="en-US"/>
          </a:p>
        </p:txBody>
      </p:sp>
    </p:spTree>
    <p:extLst>
      <p:ext uri="{BB962C8B-B14F-4D97-AF65-F5344CB8AC3E}">
        <p14:creationId xmlns:p14="http://schemas.microsoft.com/office/powerpoint/2010/main" val="3981227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0EF88B40-C6B7-4CD6-A266-3BDB311960CF}" type="slidenum">
              <a:rPr lang="zh-CN" altLang="en-US" smtClean="0"/>
              <a:t>7</a:t>
            </a:fld>
            <a:endParaRPr lang="zh-CN" altLang="en-US"/>
          </a:p>
        </p:txBody>
      </p:sp>
    </p:spTree>
    <p:extLst>
      <p:ext uri="{BB962C8B-B14F-4D97-AF65-F5344CB8AC3E}">
        <p14:creationId xmlns:p14="http://schemas.microsoft.com/office/powerpoint/2010/main" val="345026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0EF88B40-C6B7-4CD6-A266-3BDB311960CF}" type="slidenum">
              <a:rPr lang="zh-CN" altLang="en-US" smtClean="0"/>
              <a:t>8</a:t>
            </a:fld>
            <a:endParaRPr lang="zh-CN" altLang="en-US"/>
          </a:p>
        </p:txBody>
      </p:sp>
    </p:spTree>
    <p:extLst>
      <p:ext uri="{BB962C8B-B14F-4D97-AF65-F5344CB8AC3E}">
        <p14:creationId xmlns:p14="http://schemas.microsoft.com/office/powerpoint/2010/main" val="3733671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0EF88B40-C6B7-4CD6-A266-3BDB311960CF}" type="slidenum">
              <a:rPr lang="zh-CN" altLang="en-US" smtClean="0"/>
              <a:t>10</a:t>
            </a:fld>
            <a:endParaRPr lang="zh-CN" altLang="en-US"/>
          </a:p>
        </p:txBody>
      </p:sp>
    </p:spTree>
    <p:extLst>
      <p:ext uri="{BB962C8B-B14F-4D97-AF65-F5344CB8AC3E}">
        <p14:creationId xmlns:p14="http://schemas.microsoft.com/office/powerpoint/2010/main" val="2318664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0EF88B40-C6B7-4CD6-A266-3BDB311960CF}" type="slidenum">
              <a:rPr lang="zh-CN" altLang="en-US" smtClean="0"/>
              <a:t>11</a:t>
            </a:fld>
            <a:endParaRPr lang="zh-CN" altLang="en-US"/>
          </a:p>
        </p:txBody>
      </p:sp>
    </p:spTree>
    <p:extLst>
      <p:ext uri="{BB962C8B-B14F-4D97-AF65-F5344CB8AC3E}">
        <p14:creationId xmlns:p14="http://schemas.microsoft.com/office/powerpoint/2010/main" val="3177689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0EF88B40-C6B7-4CD6-A266-3BDB311960CF}" type="slidenum">
              <a:rPr lang="zh-CN" altLang="en-US" smtClean="0"/>
              <a:t>12</a:t>
            </a:fld>
            <a:endParaRPr lang="zh-CN" altLang="en-US"/>
          </a:p>
        </p:txBody>
      </p:sp>
    </p:spTree>
    <p:extLst>
      <p:ext uri="{BB962C8B-B14F-4D97-AF65-F5344CB8AC3E}">
        <p14:creationId xmlns:p14="http://schemas.microsoft.com/office/powerpoint/2010/main" val="775552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6A2A07-1F66-4A3E-8DEB-6D8FA0B843D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2E1CA2A-E082-4464-AF11-BD0E8BCECD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A9366BA-EFD9-47AA-A1B4-98003B60F2D7}"/>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5" name="页脚占位符 4">
            <a:extLst>
              <a:ext uri="{FF2B5EF4-FFF2-40B4-BE49-F238E27FC236}">
                <a16:creationId xmlns:a16="http://schemas.microsoft.com/office/drawing/2014/main" id="{D7C97ECA-24A1-4C13-BE5D-3B730CCF71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673582-8EF4-4D11-911F-A9C2FEB82DFD}"/>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2714251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9677FA-1B70-4917-A284-414259D6BA6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70E74B4-33C4-40BF-802A-64B4100E3072}"/>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5032066-EA16-44C5-A9CF-A8CBAAF474EB}"/>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5" name="页脚占位符 4">
            <a:extLst>
              <a:ext uri="{FF2B5EF4-FFF2-40B4-BE49-F238E27FC236}">
                <a16:creationId xmlns:a16="http://schemas.microsoft.com/office/drawing/2014/main" id="{A7012DFC-2E3D-4D72-85E5-C7AB5E367E0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C36B900-867F-4CED-8D2A-B4E528AAFB05}"/>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210892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B3B5B79-00D8-4B1B-BB3C-A417E7FACDD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F59F47C-38A5-4D87-BC72-114CC9E71D0F}"/>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9F2431A-9478-41AD-936C-517E02B7B2F5}"/>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5" name="页脚占位符 4">
            <a:extLst>
              <a:ext uri="{FF2B5EF4-FFF2-40B4-BE49-F238E27FC236}">
                <a16:creationId xmlns:a16="http://schemas.microsoft.com/office/drawing/2014/main" id="{23181332-E037-412E-B9CE-89F8F4071EF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020E443-3708-40CC-BEBF-B7C74B1F11F0}"/>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1602612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A1EF02-FE9F-4D5B-A8BB-F4D37F03581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2A99E3A-C1D6-4B95-BBE5-823FB6C3324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4340723-AA83-44B4-9454-2720093FFE75}"/>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5" name="页脚占位符 4">
            <a:extLst>
              <a:ext uri="{FF2B5EF4-FFF2-40B4-BE49-F238E27FC236}">
                <a16:creationId xmlns:a16="http://schemas.microsoft.com/office/drawing/2014/main" id="{F7D03BCF-83F9-469F-9915-C9D2A838DD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961ED36-5A3A-46F6-8F09-7A0FFF1EB97F}"/>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736872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F83FED-738E-45CB-B8ED-ADB453B27A9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A4419ED5-5CD5-4EC9-8FFC-5BCEED250D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EBF98B4-D672-4618-9BA7-8A1C22E0A7FD}"/>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5" name="页脚占位符 4">
            <a:extLst>
              <a:ext uri="{FF2B5EF4-FFF2-40B4-BE49-F238E27FC236}">
                <a16:creationId xmlns:a16="http://schemas.microsoft.com/office/drawing/2014/main" id="{64FB8A97-1347-4182-8C9B-21DA273F22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9C00F8-2633-4B18-93C1-692A477AD22D}"/>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2405862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64CA16-061C-4E92-A0B9-68C6B4D6BBB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A3CFAFA-76B9-4728-BB1E-8228C4789D4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7CDC717F-E94F-48E1-A078-6BFAC0D6D5F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3599DEB1-DE04-4417-94F0-D38A8A04A877}"/>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6" name="页脚占位符 5">
            <a:extLst>
              <a:ext uri="{FF2B5EF4-FFF2-40B4-BE49-F238E27FC236}">
                <a16:creationId xmlns:a16="http://schemas.microsoft.com/office/drawing/2014/main" id="{3DD16E5A-911C-41B7-956E-B1B2EC77FC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A7B4724-4017-488E-AF0F-486D6638B0B4}"/>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226178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90A69F-4847-4564-A607-EDBB48C1973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118BEDD-E917-4396-B664-BF2D4F5C773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1547D205-6692-4320-AE98-AA66AF616A5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FC97028-BFE0-4803-B5B6-5AB0FF59BB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F047A751-91B9-40E7-A29B-5F8B07B4CAF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E4FA3BEF-7913-4C96-8DA9-BB50AF38A2C1}"/>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8" name="页脚占位符 7">
            <a:extLst>
              <a:ext uri="{FF2B5EF4-FFF2-40B4-BE49-F238E27FC236}">
                <a16:creationId xmlns:a16="http://schemas.microsoft.com/office/drawing/2014/main" id="{06D32B30-A054-4FEC-89C9-15C40F3F2B6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AB6774D-4252-4CE1-AF40-922570F96489}"/>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2431207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FC580C-0269-4C31-B71D-D01838467C2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3E8E2B9-C227-4CF9-81AD-90F3C66CE30B}"/>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4" name="页脚占位符 3">
            <a:extLst>
              <a:ext uri="{FF2B5EF4-FFF2-40B4-BE49-F238E27FC236}">
                <a16:creationId xmlns:a16="http://schemas.microsoft.com/office/drawing/2014/main" id="{177AEAD0-0D8B-40B8-B831-18554A458FF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BB5067D-B37A-4CCD-AEBE-65D5D971BB1B}"/>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3506993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D0CA8D5-B564-476C-8B73-7D00DF2B4E88}"/>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3" name="页脚占位符 2">
            <a:extLst>
              <a:ext uri="{FF2B5EF4-FFF2-40B4-BE49-F238E27FC236}">
                <a16:creationId xmlns:a16="http://schemas.microsoft.com/office/drawing/2014/main" id="{C8A7893C-C9E5-405A-BA27-A981F6F1712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2D9AFF4-3FEC-4F4A-8F1E-CD7401FDB011}"/>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2872369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068599-3FE6-4EF4-964E-4B270F85E60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62F6A63-84A0-4126-91C5-4EE6AFD49B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B803B4D-1CB7-41CE-997B-D5FD956E12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D750D3F-6E01-493D-88EA-C13264B495A9}"/>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6" name="页脚占位符 5">
            <a:extLst>
              <a:ext uri="{FF2B5EF4-FFF2-40B4-BE49-F238E27FC236}">
                <a16:creationId xmlns:a16="http://schemas.microsoft.com/office/drawing/2014/main" id="{1DB24EA4-F7A2-4EEE-AD73-0D72A3DEED0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647B960-DE7F-4155-A661-B30AB524D360}"/>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10714046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A04D49-98FF-4AC6-B246-2225C1F55D1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99894BD-2143-4502-AE19-6DE440C2B5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7E8BBEA-5046-4249-9055-9D485AAC05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1536439-B4A8-4524-847E-71221FEB0D02}"/>
              </a:ext>
            </a:extLst>
          </p:cNvPr>
          <p:cNvSpPr>
            <a:spLocks noGrp="1"/>
          </p:cNvSpPr>
          <p:nvPr>
            <p:ph type="dt" sz="half" idx="10"/>
          </p:nvPr>
        </p:nvSpPr>
        <p:spPr/>
        <p:txBody>
          <a:bodyPr/>
          <a:lstStyle/>
          <a:p>
            <a:fld id="{B06EFC45-02E7-48BB-8B8A-E4A9671DEC89}" type="datetimeFigureOut">
              <a:rPr lang="zh-CN" altLang="en-US" smtClean="0"/>
              <a:t>2025/9/30</a:t>
            </a:fld>
            <a:endParaRPr lang="zh-CN" altLang="en-US"/>
          </a:p>
        </p:txBody>
      </p:sp>
      <p:sp>
        <p:nvSpPr>
          <p:cNvPr id="6" name="页脚占位符 5">
            <a:extLst>
              <a:ext uri="{FF2B5EF4-FFF2-40B4-BE49-F238E27FC236}">
                <a16:creationId xmlns:a16="http://schemas.microsoft.com/office/drawing/2014/main" id="{EABFAAF3-ACD9-4386-AC8F-D9551820A14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0A9EBA-4B0A-4450-8600-83105F65E482}"/>
              </a:ext>
            </a:extLst>
          </p:cNvPr>
          <p:cNvSpPr>
            <a:spLocks noGrp="1"/>
          </p:cNvSpPr>
          <p:nvPr>
            <p:ph type="sldNum" sz="quarter" idx="12"/>
          </p:nvPr>
        </p:nvSpPr>
        <p:spPr/>
        <p:txBody>
          <a:body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2375721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6911ED3-853C-4D1E-A864-CB0D3513A88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4B014BC-38B4-4DB8-9DFC-2F9D362BC6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9FD77DE-D417-4152-8D92-9895F880F8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6EFC45-02E7-48BB-8B8A-E4A9671DEC89}" type="datetimeFigureOut">
              <a:rPr lang="zh-CN" altLang="en-US" smtClean="0"/>
              <a:t>2025/9/30</a:t>
            </a:fld>
            <a:endParaRPr lang="zh-CN" altLang="en-US"/>
          </a:p>
        </p:txBody>
      </p:sp>
      <p:sp>
        <p:nvSpPr>
          <p:cNvPr id="5" name="页脚占位符 4">
            <a:extLst>
              <a:ext uri="{FF2B5EF4-FFF2-40B4-BE49-F238E27FC236}">
                <a16:creationId xmlns:a16="http://schemas.microsoft.com/office/drawing/2014/main" id="{4461C6A5-4BE6-43C9-8E18-F7C702A727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F75F73D-2F7B-4547-A169-26FC737B93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50F010-49C6-4494-B6B8-22F40256D761}" type="slidenum">
              <a:rPr lang="zh-CN" altLang="en-US" smtClean="0"/>
              <a:t>‹#›</a:t>
            </a:fld>
            <a:endParaRPr lang="zh-CN" altLang="en-US"/>
          </a:p>
        </p:txBody>
      </p:sp>
    </p:spTree>
    <p:extLst>
      <p:ext uri="{BB962C8B-B14F-4D97-AF65-F5344CB8AC3E}">
        <p14:creationId xmlns:p14="http://schemas.microsoft.com/office/powerpoint/2010/main" val="28267012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321B04B-3BE8-4DF1-9582-77D990B4EF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7812" b="7812"/>
          <a:stretch/>
        </p:blipFill>
        <p:spPr bwMode="auto">
          <a:xfrm>
            <a:off x="0" y="0"/>
            <a:ext cx="12192000"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0" y="0"/>
                </a:moveTo>
                <a:lnTo>
                  <a:pt x="12191999" y="0"/>
                </a:lnTo>
                <a:lnTo>
                  <a:pt x="12191999"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5" name="PA_矩形 9">
            <a:extLst>
              <a:ext uri="{FF2B5EF4-FFF2-40B4-BE49-F238E27FC236}">
                <a16:creationId xmlns:a16="http://schemas.microsoft.com/office/drawing/2014/main" id="{B9692346-729D-46A0-B975-D44B5B598367}"/>
              </a:ext>
            </a:extLst>
          </p:cNvPr>
          <p:cNvSpPr/>
          <p:nvPr>
            <p:custDataLst>
              <p:tags r:id="rId1"/>
            </p:custDataLst>
          </p:nvPr>
        </p:nvSpPr>
        <p:spPr>
          <a:xfrm>
            <a:off x="0" y="0"/>
            <a:ext cx="12192000" cy="6858000"/>
          </a:xfrm>
          <a:prstGeom prst="rect">
            <a:avLst/>
          </a:prstGeom>
          <a:gradFill>
            <a:gsLst>
              <a:gs pos="0">
                <a:srgbClr val="09397E">
                  <a:alpha val="51000"/>
                </a:srgbClr>
              </a:gs>
              <a:gs pos="82000">
                <a:srgbClr val="09397E"/>
              </a:gs>
            </a:gsLst>
            <a:lin ang="54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800">
              <a:solidFill>
                <a:prstClr val="white"/>
              </a:solidFill>
              <a:latin typeface="微软雅黑" panose="020B0503020204020204" pitchFamily="34" charset="-122"/>
              <a:ea typeface="微软雅黑" panose="020B0503020204020204" pitchFamily="34" charset="-122"/>
            </a:endParaRPr>
          </a:p>
        </p:txBody>
      </p:sp>
      <p:cxnSp>
        <p:nvCxnSpPr>
          <p:cNvPr id="81" name="直接连接符 80">
            <a:extLst>
              <a:ext uri="{FF2B5EF4-FFF2-40B4-BE49-F238E27FC236}">
                <a16:creationId xmlns:a16="http://schemas.microsoft.com/office/drawing/2014/main" id="{C2C78E5B-1016-4816-98D6-8A6253AFEA51}"/>
              </a:ext>
            </a:extLst>
          </p:cNvPr>
          <p:cNvCxnSpPr/>
          <p:nvPr/>
        </p:nvCxnSpPr>
        <p:spPr>
          <a:xfrm>
            <a:off x="1653777" y="3791675"/>
            <a:ext cx="3091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4D711CCE-96EE-42ED-A202-B2E7B2837813}"/>
              </a:ext>
            </a:extLst>
          </p:cNvPr>
          <p:cNvCxnSpPr/>
          <p:nvPr/>
        </p:nvCxnSpPr>
        <p:spPr>
          <a:xfrm>
            <a:off x="10166561" y="3791675"/>
            <a:ext cx="3091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D690E2CF-1581-4F1A-9312-1B048571BF24}"/>
              </a:ext>
            </a:extLst>
          </p:cNvPr>
          <p:cNvSpPr txBox="1"/>
          <p:nvPr/>
        </p:nvSpPr>
        <p:spPr>
          <a:xfrm>
            <a:off x="2123381" y="5145603"/>
            <a:ext cx="7865533" cy="369332"/>
          </a:xfrm>
          <a:prstGeom prst="rect">
            <a:avLst/>
          </a:prstGeom>
          <a:noFill/>
        </p:spPr>
        <p:txBody>
          <a:bodyPr wrap="square" rtlCol="0">
            <a:spAutoFit/>
          </a:bodyPr>
          <a:lstStyle/>
          <a:p>
            <a:pPr algn="ctr" defTabSz="914377">
              <a:defRPr/>
            </a:pPr>
            <a:r>
              <a:rPr lang="en-US" altLang="zh-CN">
                <a:solidFill>
                  <a:prstClr val="white"/>
                </a:solidFill>
                <a:latin typeface="微软雅黑" panose="020B0503020204020204" pitchFamily="34" charset="-122"/>
                <a:ea typeface="微软雅黑" panose="020B0503020204020204" pitchFamily="34" charset="-122"/>
              </a:rPr>
              <a:t>CPWC2025-0001</a:t>
            </a:r>
            <a:endParaRPr lang="en-US" altLang="zh-CN" sz="1800" dirty="0">
              <a:solidFill>
                <a:prstClr val="white"/>
              </a:solidFill>
              <a:latin typeface="微软雅黑" panose="020B0503020204020204" pitchFamily="34" charset="-122"/>
              <a:ea typeface="微软雅黑" panose="020B0503020204020204" pitchFamily="34" charset="-122"/>
            </a:endParaRPr>
          </a:p>
        </p:txBody>
      </p:sp>
      <p:sp>
        <p:nvSpPr>
          <p:cNvPr id="85" name="文本框 84">
            <a:extLst>
              <a:ext uri="{FF2B5EF4-FFF2-40B4-BE49-F238E27FC236}">
                <a16:creationId xmlns:a16="http://schemas.microsoft.com/office/drawing/2014/main" id="{B9CA4AD6-418A-48F0-B9C3-51EF3986D7DC}"/>
              </a:ext>
            </a:extLst>
          </p:cNvPr>
          <p:cNvSpPr txBox="1"/>
          <p:nvPr/>
        </p:nvSpPr>
        <p:spPr>
          <a:xfrm>
            <a:off x="1192111" y="2417545"/>
            <a:ext cx="9346112" cy="2123658"/>
          </a:xfrm>
          <a:prstGeom prst="rect">
            <a:avLst/>
          </a:prstGeom>
          <a:noFill/>
        </p:spPr>
        <p:txBody>
          <a:bodyPr wrap="square" rtlCol="0">
            <a:spAutoFit/>
          </a:bodyPr>
          <a:lstStyle/>
          <a:p>
            <a:pPr algn="ctr"/>
            <a:r>
              <a:rPr lang="en-US" altLang="zh-CN" sz="4400" b="1">
                <a:solidFill>
                  <a:schemeClr val="bg1"/>
                </a:solidFill>
                <a:latin typeface="微软雅黑" panose="020B0503020204020204" pitchFamily="34" charset="-122"/>
                <a:ea typeface="微软雅黑" panose="020B0503020204020204" pitchFamily="34" charset="-122"/>
              </a:rPr>
              <a:t>Intelligent driving system for all-domain intelligent logistics and autonomous driving</a:t>
            </a:r>
            <a:endParaRPr lang="en-US" altLang="zh-CN"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6935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6D7496C-3FE7-4F0E-A35B-9FA40B37DADA}"/>
              </a:ext>
            </a:extLst>
          </p:cNvPr>
          <p:cNvSpPr/>
          <p:nvPr/>
        </p:nvSpPr>
        <p:spPr>
          <a:xfrm>
            <a:off x="302006" y="661134"/>
            <a:ext cx="2134015" cy="50959"/>
          </a:xfrm>
          <a:prstGeom prst="rect">
            <a:avLst/>
          </a:prstGeom>
          <a:solidFill>
            <a:srgbClr val="093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sz="1800">
              <a:solidFill>
                <a:prstClr val="white"/>
              </a:solidFill>
              <a:latin typeface="等线" panose="020F0502020204030204"/>
              <a:ea typeface="等线" panose="02010600030101010101" pitchFamily="2" charset="-122"/>
            </a:endParaRPr>
          </a:p>
        </p:txBody>
      </p:sp>
      <p:cxnSp>
        <p:nvCxnSpPr>
          <p:cNvPr id="7" name="直接连接符 6">
            <a:extLst>
              <a:ext uri="{FF2B5EF4-FFF2-40B4-BE49-F238E27FC236}">
                <a16:creationId xmlns:a16="http://schemas.microsoft.com/office/drawing/2014/main" id="{1FEC89E0-90D7-48D8-83FC-0C0A4B1FD9BB}"/>
              </a:ext>
            </a:extLst>
          </p:cNvPr>
          <p:cNvCxnSpPr>
            <a:cxnSpLocks/>
          </p:cNvCxnSpPr>
          <p:nvPr/>
        </p:nvCxnSpPr>
        <p:spPr>
          <a:xfrm>
            <a:off x="302006" y="670560"/>
            <a:ext cx="11587991"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1FEC89E0-90D7-48D8-83FC-0C0A4B1FD9BB}"/>
              </a:ext>
            </a:extLst>
          </p:cNvPr>
          <p:cNvCxnSpPr>
            <a:cxnSpLocks/>
          </p:cNvCxnSpPr>
          <p:nvPr/>
        </p:nvCxnSpPr>
        <p:spPr>
          <a:xfrm>
            <a:off x="302006" y="6584663"/>
            <a:ext cx="10051362"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1FEC89E0-90D7-48D8-83FC-0C0A4B1FD9BB}"/>
              </a:ext>
            </a:extLst>
          </p:cNvPr>
          <p:cNvCxnSpPr>
            <a:cxnSpLocks/>
          </p:cNvCxnSpPr>
          <p:nvPr/>
        </p:nvCxnSpPr>
        <p:spPr>
          <a:xfrm>
            <a:off x="11143461" y="6584663"/>
            <a:ext cx="688875"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0378768" y="6393877"/>
            <a:ext cx="722549" cy="381571"/>
          </a:xfrm>
          <a:prstGeom prst="rect">
            <a:avLst/>
          </a:prstGeom>
          <a:noFill/>
        </p:spPr>
        <p:txBody>
          <a:bodyPr wrap="square" rtlCol="0">
            <a:spAutoFit/>
          </a:bodyPr>
          <a:lstStyle/>
          <a:p>
            <a:pPr algn="ctr"/>
            <a:r>
              <a:rPr lang="en-US" altLang="zh-CN" b="1" dirty="0">
                <a:solidFill>
                  <a:srgbClr val="09397E"/>
                </a:solidFill>
                <a:latin typeface="微软雅黑" panose="020B0503020204020204" pitchFamily="34" charset="-122"/>
                <a:ea typeface="微软雅黑" panose="020B0503020204020204" pitchFamily="34" charset="-122"/>
              </a:rPr>
              <a:t>05</a:t>
            </a:r>
            <a:endParaRPr lang="zh-CN" altLang="en-US" b="1" dirty="0">
              <a:solidFill>
                <a:srgbClr val="09397E"/>
              </a:solidFill>
              <a:latin typeface="微软雅黑" panose="020B0503020204020204" pitchFamily="34" charset="-122"/>
              <a:ea typeface="微软雅黑" panose="020B0503020204020204" pitchFamily="34" charset="-122"/>
            </a:endParaRPr>
          </a:p>
        </p:txBody>
      </p:sp>
      <p:sp>
        <p:nvSpPr>
          <p:cNvPr id="84" name="文本框 83">
            <a:extLst>
              <a:ext uri="{FF2B5EF4-FFF2-40B4-BE49-F238E27FC236}">
                <a16:creationId xmlns:a16="http://schemas.microsoft.com/office/drawing/2014/main" id="{8A89152C-9A7A-2CE4-A858-99962C7B54AE}"/>
              </a:ext>
            </a:extLst>
          </p:cNvPr>
          <p:cNvSpPr txBox="1"/>
          <p:nvPr/>
        </p:nvSpPr>
        <p:spPr>
          <a:xfrm>
            <a:off x="213105" y="229138"/>
            <a:ext cx="10888212" cy="461665"/>
          </a:xfrm>
          <a:prstGeom prst="rect">
            <a:avLst/>
          </a:prstGeom>
          <a:noFill/>
        </p:spPr>
        <p:txBody>
          <a:bodyPr wrap="square" rtlCol="0">
            <a:spAutoFit/>
          </a:bodyPr>
          <a:lstStyle/>
          <a:p>
            <a:r>
              <a:rPr lang="en-US" altLang="zh-CN" sz="2400" b="1">
                <a:solidFill>
                  <a:srgbClr val="09397E"/>
                </a:solidFill>
                <a:latin typeface="微软雅黑" panose="020B0503020204020204" pitchFamily="34" charset="-122"/>
                <a:ea typeface="微软雅黑" panose="020B0503020204020204" pitchFamily="34" charset="-122"/>
              </a:rPr>
              <a:t>Logistics truck autonomous driving simulation demonstration</a:t>
            </a:r>
            <a:endParaRPr lang="zh-CN" altLang="en-US" sz="2400" b="1" dirty="0">
              <a:solidFill>
                <a:srgbClr val="09397E"/>
              </a:solidFill>
              <a:latin typeface="微软雅黑" panose="020B0503020204020204" pitchFamily="34" charset="-122"/>
              <a:ea typeface="微软雅黑" panose="020B0503020204020204" pitchFamily="34" charset="-122"/>
            </a:endParaRPr>
          </a:p>
        </p:txBody>
      </p:sp>
      <p:sp>
        <p:nvSpPr>
          <p:cNvPr id="4" name="Text Placeholder 2">
            <a:extLst>
              <a:ext uri="{FF2B5EF4-FFF2-40B4-BE49-F238E27FC236}">
                <a16:creationId xmlns:a16="http://schemas.microsoft.com/office/drawing/2014/main" id="{47C451E9-890C-3812-1B01-5B6623E7309F}"/>
              </a:ext>
            </a:extLst>
          </p:cNvPr>
          <p:cNvSpPr txBox="1">
            <a:spLocks/>
          </p:cNvSpPr>
          <p:nvPr/>
        </p:nvSpPr>
        <p:spPr>
          <a:xfrm>
            <a:off x="639233" y="756709"/>
            <a:ext cx="7327900" cy="561754"/>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altLang="zh-CN" sz="2000" b="1">
                <a:solidFill>
                  <a:srgbClr val="09397E"/>
                </a:solidFill>
                <a:latin typeface="微软雅黑" pitchFamily="34" charset="-122"/>
                <a:ea typeface="微软雅黑" pitchFamily="34" charset="-122"/>
              </a:rPr>
              <a:t>UC-win/Road simulation scene construction</a:t>
            </a:r>
            <a:endParaRPr lang="en-US" altLang="zh-CN" sz="2000" b="1" dirty="0">
              <a:solidFill>
                <a:srgbClr val="09397E"/>
              </a:solidFill>
              <a:latin typeface="微软雅黑" pitchFamily="34" charset="-122"/>
              <a:ea typeface="微软雅黑" pitchFamily="34" charset="-122"/>
            </a:endParaRPr>
          </a:p>
        </p:txBody>
      </p:sp>
      <p:sp>
        <p:nvSpPr>
          <p:cNvPr id="5" name="椭圆 4">
            <a:extLst>
              <a:ext uri="{FF2B5EF4-FFF2-40B4-BE49-F238E27FC236}">
                <a16:creationId xmlns:a16="http://schemas.microsoft.com/office/drawing/2014/main" id="{B51018CE-CE6C-14FD-4394-7C3B8CCC905B}"/>
              </a:ext>
            </a:extLst>
          </p:cNvPr>
          <p:cNvSpPr/>
          <p:nvPr/>
        </p:nvSpPr>
        <p:spPr>
          <a:xfrm rot="10800000" flipV="1">
            <a:off x="413511" y="934620"/>
            <a:ext cx="180000" cy="180000"/>
          </a:xfrm>
          <a:prstGeom prst="ellipse">
            <a:avLst/>
          </a:prstGeom>
          <a:solidFill>
            <a:srgbClr val="09397E"/>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3">
            <a:extLst>
              <a:ext uri="{FF2B5EF4-FFF2-40B4-BE49-F238E27FC236}">
                <a16:creationId xmlns:a16="http://schemas.microsoft.com/office/drawing/2014/main" id="{E96BE6C9-F791-8D53-73B7-B68382B89AFD}"/>
              </a:ext>
            </a:extLst>
          </p:cNvPr>
          <p:cNvCxnSpPr>
            <a:cxnSpLocks/>
          </p:cNvCxnSpPr>
          <p:nvPr/>
        </p:nvCxnSpPr>
        <p:spPr>
          <a:xfrm>
            <a:off x="733043" y="1238190"/>
            <a:ext cx="2229467" cy="0"/>
          </a:xfrm>
          <a:prstGeom prst="line">
            <a:avLst/>
          </a:prstGeom>
          <a:ln>
            <a:solidFill>
              <a:srgbClr val="16397A"/>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id="{67BF051C-BD75-44FD-7CD9-63B91F6FF9C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6501789" y="3799117"/>
            <a:ext cx="4256708" cy="230785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文本框 11">
            <a:extLst>
              <a:ext uri="{FF2B5EF4-FFF2-40B4-BE49-F238E27FC236}">
                <a16:creationId xmlns:a16="http://schemas.microsoft.com/office/drawing/2014/main" id="{6267EDFE-8685-9FED-681F-E835418B0412}"/>
              </a:ext>
            </a:extLst>
          </p:cNvPr>
          <p:cNvSpPr txBox="1"/>
          <p:nvPr/>
        </p:nvSpPr>
        <p:spPr>
          <a:xfrm>
            <a:off x="1258682" y="6235354"/>
            <a:ext cx="4069005" cy="307777"/>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UC-win/Road scene construction diagram</a:t>
            </a:r>
            <a:endParaRPr lang="zh-CN" altLang="en-US" sz="1400" b="1">
              <a:solidFill>
                <a:srgbClr val="16397A"/>
              </a:solidFill>
              <a:latin typeface="微软雅黑" pitchFamily="34" charset="-122"/>
              <a:ea typeface="微软雅黑" pitchFamily="34" charset="-122"/>
            </a:endParaRPr>
          </a:p>
        </p:txBody>
      </p:sp>
      <p:sp>
        <p:nvSpPr>
          <p:cNvPr id="13" name="文本框 11">
            <a:extLst>
              <a:ext uri="{FF2B5EF4-FFF2-40B4-BE49-F238E27FC236}">
                <a16:creationId xmlns:a16="http://schemas.microsoft.com/office/drawing/2014/main" id="{4B08D4FC-8344-97C5-714B-31BA6E56F48D}"/>
              </a:ext>
            </a:extLst>
          </p:cNvPr>
          <p:cNvSpPr txBox="1"/>
          <p:nvPr/>
        </p:nvSpPr>
        <p:spPr>
          <a:xfrm>
            <a:off x="6628188" y="6131177"/>
            <a:ext cx="4935162" cy="30777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b="1">
                <a:solidFill>
                  <a:srgbClr val="16397A"/>
                </a:solidFill>
                <a:latin typeface="微软雅黑" pitchFamily="34" charset="-122"/>
                <a:ea typeface="微软雅黑" pitchFamily="34" charset="-122"/>
              </a:rPr>
              <a:t>Schematic diagram of the train station scene</a:t>
            </a:r>
            <a:endParaRPr lang="zh-CN" altLang="en-US" sz="1400" b="1">
              <a:solidFill>
                <a:srgbClr val="16397A"/>
              </a:solidFill>
              <a:latin typeface="微软雅黑" pitchFamily="34" charset="-122"/>
              <a:ea typeface="微软雅黑" pitchFamily="34" charset="-122"/>
            </a:endParaRPr>
          </a:p>
        </p:txBody>
      </p:sp>
      <p:grpSp>
        <p:nvGrpSpPr>
          <p:cNvPr id="60" name="组合 59">
            <a:extLst>
              <a:ext uri="{FF2B5EF4-FFF2-40B4-BE49-F238E27FC236}">
                <a16:creationId xmlns:a16="http://schemas.microsoft.com/office/drawing/2014/main" id="{C4199338-E5C8-D121-531F-C12C208E730D}"/>
              </a:ext>
            </a:extLst>
          </p:cNvPr>
          <p:cNvGrpSpPr/>
          <p:nvPr/>
        </p:nvGrpSpPr>
        <p:grpSpPr>
          <a:xfrm>
            <a:off x="689115" y="1439473"/>
            <a:ext cx="10606819" cy="2332810"/>
            <a:chOff x="805736" y="1454538"/>
            <a:chExt cx="10606819" cy="2332810"/>
          </a:xfrm>
        </p:grpSpPr>
        <p:sp>
          <p:nvSpPr>
            <p:cNvPr id="61" name="文本框 8">
              <a:extLst>
                <a:ext uri="{FF2B5EF4-FFF2-40B4-BE49-F238E27FC236}">
                  <a16:creationId xmlns:a16="http://schemas.microsoft.com/office/drawing/2014/main" id="{07F88856-DA29-4DD2-90F1-FBB8BC3C9A67}"/>
                </a:ext>
              </a:extLst>
            </p:cNvPr>
            <p:cNvSpPr txBox="1">
              <a:spLocks noChangeArrowheads="1"/>
            </p:cNvSpPr>
            <p:nvPr/>
          </p:nvSpPr>
          <p:spPr bwMode="auto">
            <a:xfrm>
              <a:off x="805736" y="1866310"/>
              <a:ext cx="22733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spcBef>
                  <a:spcPct val="0"/>
                </a:spcBef>
                <a:spcAft>
                  <a:spcPct val="0"/>
                </a:spcAft>
              </a:pPr>
              <a:r>
                <a:rPr lang="en-US" altLang="zh-CN" sz="2000" b="1" kern="0">
                  <a:solidFill>
                    <a:srgbClr val="16397A"/>
                  </a:solidFill>
                  <a:latin typeface="Microsoft YaHei" panose="020B0503020204020204" pitchFamily="34" charset="-122"/>
                  <a:ea typeface="Microsoft YaHei" panose="020B0503020204020204" pitchFamily="34" charset="-122"/>
                </a:rPr>
                <a:t>Importing a Subsurface Map</a:t>
              </a:r>
              <a:endParaRPr lang="zh-CN" altLang="en-US" sz="2000" b="1" kern="0" dirty="0">
                <a:solidFill>
                  <a:srgbClr val="16397A"/>
                </a:solidFill>
                <a:latin typeface="Microsoft YaHei" panose="020B0503020204020204" pitchFamily="34" charset="-122"/>
                <a:ea typeface="Microsoft YaHei" panose="020B0503020204020204" pitchFamily="34" charset="-122"/>
              </a:endParaRPr>
            </a:p>
          </p:txBody>
        </p:sp>
        <p:sp>
          <p:nvSpPr>
            <p:cNvPr id="62" name="矩形 61">
              <a:extLst>
                <a:ext uri="{FF2B5EF4-FFF2-40B4-BE49-F238E27FC236}">
                  <a16:creationId xmlns:a16="http://schemas.microsoft.com/office/drawing/2014/main" id="{B2C988C2-F565-4BA1-BC55-BD819FBBD8AB}"/>
                </a:ext>
              </a:extLst>
            </p:cNvPr>
            <p:cNvSpPr/>
            <p:nvPr/>
          </p:nvSpPr>
          <p:spPr>
            <a:xfrm>
              <a:off x="825923" y="2518090"/>
              <a:ext cx="2078348" cy="1269258"/>
            </a:xfrm>
            <a:prstGeom prst="rect">
              <a:avLst/>
            </a:prstGeom>
          </p:spPr>
          <p:txBody>
            <a:bodyPr wrap="square" lIns="0" r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en-US" altLang="zh-CN" sz="1200">
                  <a:latin typeface="微软雅黑"/>
                  <a:ea typeface="微软雅黑"/>
                </a:rPr>
                <a:t>Import GIS underground infrastructure (e.g., pipelines, water) via "Import Layer" to keep the model accurate and conflict-free.</a:t>
              </a:r>
              <a:endParaRPr lang="zh-CN" altLang="en-US" sz="1200" dirty="0">
                <a:latin typeface="微软雅黑"/>
                <a:ea typeface="微软雅黑"/>
              </a:endParaRPr>
            </a:p>
          </p:txBody>
        </p:sp>
        <p:sp>
          <p:nvSpPr>
            <p:cNvPr id="63" name="任意多边形 15">
              <a:extLst>
                <a:ext uri="{FF2B5EF4-FFF2-40B4-BE49-F238E27FC236}">
                  <a16:creationId xmlns:a16="http://schemas.microsoft.com/office/drawing/2014/main" id="{426BDD0B-784A-4D21-AE92-EF46BAF12663}"/>
                </a:ext>
              </a:extLst>
            </p:cNvPr>
            <p:cNvSpPr/>
            <p:nvPr/>
          </p:nvSpPr>
          <p:spPr>
            <a:xfrm>
              <a:off x="942414" y="1562688"/>
              <a:ext cx="10188575" cy="215900"/>
            </a:xfrm>
            <a:custGeom>
              <a:avLst/>
              <a:gdLst>
                <a:gd name="connsiteX0" fmla="*/ 108000 w 10440000"/>
                <a:gd name="connsiteY0" fmla="*/ 0 h 216000"/>
                <a:gd name="connsiteX1" fmla="*/ 10332000 w 10440000"/>
                <a:gd name="connsiteY1" fmla="*/ 0 h 216000"/>
                <a:gd name="connsiteX2" fmla="*/ 10440000 w 10440000"/>
                <a:gd name="connsiteY2" fmla="*/ 108000 h 216000"/>
                <a:gd name="connsiteX3" fmla="*/ 10332000 w 10440000"/>
                <a:gd name="connsiteY3" fmla="*/ 216000 h 216000"/>
                <a:gd name="connsiteX4" fmla="*/ 108000 w 10440000"/>
                <a:gd name="connsiteY4" fmla="*/ 216000 h 216000"/>
                <a:gd name="connsiteX5" fmla="*/ 0 w 10440000"/>
                <a:gd name="connsiteY5" fmla="*/ 108000 h 216000"/>
                <a:gd name="connsiteX6" fmla="*/ 108000 w 10440000"/>
                <a:gd name="connsiteY6" fmla="*/ 0 h 2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40000" h="216000">
                  <a:moveTo>
                    <a:pt x="108000" y="0"/>
                  </a:moveTo>
                  <a:lnTo>
                    <a:pt x="10332000" y="0"/>
                  </a:lnTo>
                  <a:cubicBezTo>
                    <a:pt x="10391647" y="0"/>
                    <a:pt x="10440000" y="48353"/>
                    <a:pt x="10440000" y="108000"/>
                  </a:cubicBezTo>
                  <a:cubicBezTo>
                    <a:pt x="10440000" y="167647"/>
                    <a:pt x="10391647" y="216000"/>
                    <a:pt x="10332000" y="216000"/>
                  </a:cubicBezTo>
                  <a:lnTo>
                    <a:pt x="108000" y="216000"/>
                  </a:lnTo>
                  <a:cubicBezTo>
                    <a:pt x="48353" y="216000"/>
                    <a:pt x="0" y="167647"/>
                    <a:pt x="0" y="108000"/>
                  </a:cubicBezTo>
                  <a:cubicBezTo>
                    <a:pt x="0" y="48353"/>
                    <a:pt x="48353" y="0"/>
                    <a:pt x="108000" y="0"/>
                  </a:cubicBezTo>
                  <a:close/>
                </a:path>
              </a:pathLst>
            </a:custGeom>
            <a:solidFill>
              <a:schemeClr val="bg2">
                <a:lumMod val="50000"/>
              </a:schemeClr>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64" name="矩形 63">
              <a:extLst>
                <a:ext uri="{FF2B5EF4-FFF2-40B4-BE49-F238E27FC236}">
                  <a16:creationId xmlns:a16="http://schemas.microsoft.com/office/drawing/2014/main" id="{4D54468F-3820-4D32-878A-24C0EC3C3FD3}"/>
                </a:ext>
              </a:extLst>
            </p:cNvPr>
            <p:cNvSpPr/>
            <p:nvPr/>
          </p:nvSpPr>
          <p:spPr>
            <a:xfrm>
              <a:off x="1132914" y="1562688"/>
              <a:ext cx="2160588" cy="215900"/>
            </a:xfrm>
            <a:prstGeom prst="rect">
              <a:avLst/>
            </a:prstGeom>
            <a:solidFill>
              <a:srgbClr val="16397A"/>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65" name="矩形 64">
              <a:extLst>
                <a:ext uri="{FF2B5EF4-FFF2-40B4-BE49-F238E27FC236}">
                  <a16:creationId xmlns:a16="http://schemas.microsoft.com/office/drawing/2014/main" id="{7987BD55-7C05-407A-8724-E4922FF765B7}"/>
                </a:ext>
              </a:extLst>
            </p:cNvPr>
            <p:cNvSpPr/>
            <p:nvPr/>
          </p:nvSpPr>
          <p:spPr>
            <a:xfrm>
              <a:off x="3293502" y="1562688"/>
              <a:ext cx="2379662" cy="215900"/>
            </a:xfrm>
            <a:prstGeom prst="rect">
              <a:avLst/>
            </a:prstGeom>
            <a:solidFill>
              <a:srgbClr val="16397A"/>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66" name="矩形 65">
              <a:extLst>
                <a:ext uri="{FF2B5EF4-FFF2-40B4-BE49-F238E27FC236}">
                  <a16:creationId xmlns:a16="http://schemas.microsoft.com/office/drawing/2014/main" id="{713E0D7C-583C-460B-B564-960D48CC9C4A}"/>
                </a:ext>
              </a:extLst>
            </p:cNvPr>
            <p:cNvSpPr/>
            <p:nvPr/>
          </p:nvSpPr>
          <p:spPr>
            <a:xfrm>
              <a:off x="5666814" y="1562688"/>
              <a:ext cx="2832100" cy="215900"/>
            </a:xfrm>
            <a:prstGeom prst="rect">
              <a:avLst/>
            </a:prstGeom>
            <a:solidFill>
              <a:srgbClr val="16397A"/>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nvGrpSpPr>
            <p:cNvPr id="67" name="组合 66">
              <a:extLst>
                <a:ext uri="{FF2B5EF4-FFF2-40B4-BE49-F238E27FC236}">
                  <a16:creationId xmlns:a16="http://schemas.microsoft.com/office/drawing/2014/main" id="{2D7B1BE7-27FA-42BC-8F88-BE431EBB74DB}"/>
                </a:ext>
              </a:extLst>
            </p:cNvPr>
            <p:cNvGrpSpPr>
              <a:grpSpLocks/>
            </p:cNvGrpSpPr>
            <p:nvPr/>
          </p:nvGrpSpPr>
          <p:grpSpPr bwMode="auto">
            <a:xfrm>
              <a:off x="8214564" y="1454738"/>
              <a:ext cx="431800" cy="431800"/>
              <a:chOff x="714041" y="3140025"/>
              <a:chExt cx="432000" cy="432000"/>
            </a:xfrm>
          </p:grpSpPr>
          <p:sp>
            <p:nvSpPr>
              <p:cNvPr id="88" name="椭圆 87">
                <a:extLst>
                  <a:ext uri="{FF2B5EF4-FFF2-40B4-BE49-F238E27FC236}">
                    <a16:creationId xmlns:a16="http://schemas.microsoft.com/office/drawing/2014/main" id="{F7DA031B-36C1-45DF-BA5B-8D2D9357383E}"/>
                  </a:ext>
                </a:extLst>
              </p:cNvPr>
              <p:cNvSpPr/>
              <p:nvPr/>
            </p:nvSpPr>
            <p:spPr>
              <a:xfrm>
                <a:off x="714041" y="3140025"/>
                <a:ext cx="432000" cy="432000"/>
              </a:xfrm>
              <a:prstGeom prst="ellipse">
                <a:avLst/>
              </a:prstGeom>
              <a:solidFill>
                <a:srgbClr val="0070C0"/>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89" name="椭圆 88">
                <a:extLst>
                  <a:ext uri="{FF2B5EF4-FFF2-40B4-BE49-F238E27FC236}">
                    <a16:creationId xmlns:a16="http://schemas.microsoft.com/office/drawing/2014/main" id="{07EBD511-04E6-42A9-A1C4-0FF48D378C78}"/>
                  </a:ext>
                </a:extLst>
              </p:cNvPr>
              <p:cNvSpPr/>
              <p:nvPr/>
            </p:nvSpPr>
            <p:spPr>
              <a:xfrm>
                <a:off x="839508" y="3265496"/>
                <a:ext cx="181059" cy="181059"/>
              </a:xfrm>
              <a:prstGeom prst="ellipse">
                <a:avLst/>
              </a:prstGeom>
              <a:solidFill>
                <a:sysClr val="window" lastClr="FFFFFF"/>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grpSp>
          <p:nvGrpSpPr>
            <p:cNvPr id="68" name="组合 67">
              <a:extLst>
                <a:ext uri="{FF2B5EF4-FFF2-40B4-BE49-F238E27FC236}">
                  <a16:creationId xmlns:a16="http://schemas.microsoft.com/office/drawing/2014/main" id="{1576905E-0256-4BF8-8D99-DC584F8677A3}"/>
                </a:ext>
              </a:extLst>
            </p:cNvPr>
            <p:cNvGrpSpPr>
              <a:grpSpLocks/>
            </p:cNvGrpSpPr>
            <p:nvPr/>
          </p:nvGrpSpPr>
          <p:grpSpPr bwMode="auto">
            <a:xfrm>
              <a:off x="5585387" y="1454738"/>
              <a:ext cx="431800" cy="431800"/>
              <a:chOff x="947233" y="3140025"/>
              <a:chExt cx="432000" cy="432000"/>
            </a:xfrm>
          </p:grpSpPr>
          <p:sp>
            <p:nvSpPr>
              <p:cNvPr id="86" name="椭圆 85">
                <a:extLst>
                  <a:ext uri="{FF2B5EF4-FFF2-40B4-BE49-F238E27FC236}">
                    <a16:creationId xmlns:a16="http://schemas.microsoft.com/office/drawing/2014/main" id="{32C054C5-381C-4168-9F53-9AA25F403751}"/>
                  </a:ext>
                </a:extLst>
              </p:cNvPr>
              <p:cNvSpPr/>
              <p:nvPr/>
            </p:nvSpPr>
            <p:spPr>
              <a:xfrm>
                <a:off x="947233" y="3140025"/>
                <a:ext cx="432000" cy="432000"/>
              </a:xfrm>
              <a:prstGeom prst="ellipse">
                <a:avLst/>
              </a:prstGeom>
              <a:solidFill>
                <a:srgbClr val="0070C0"/>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87" name="椭圆 86">
                <a:extLst>
                  <a:ext uri="{FF2B5EF4-FFF2-40B4-BE49-F238E27FC236}">
                    <a16:creationId xmlns:a16="http://schemas.microsoft.com/office/drawing/2014/main" id="{EB4B3CDB-CDD3-44CD-BEFF-A06F3B21F1B4}"/>
                  </a:ext>
                </a:extLst>
              </p:cNvPr>
              <p:cNvSpPr/>
              <p:nvPr/>
            </p:nvSpPr>
            <p:spPr>
              <a:xfrm>
                <a:off x="1072704" y="3265496"/>
                <a:ext cx="181059" cy="181059"/>
              </a:xfrm>
              <a:prstGeom prst="ellipse">
                <a:avLst/>
              </a:prstGeom>
              <a:solidFill>
                <a:sysClr val="window" lastClr="FFFFFF"/>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grpSp>
          <p:nvGrpSpPr>
            <p:cNvPr id="69" name="组合 68">
              <a:extLst>
                <a:ext uri="{FF2B5EF4-FFF2-40B4-BE49-F238E27FC236}">
                  <a16:creationId xmlns:a16="http://schemas.microsoft.com/office/drawing/2014/main" id="{5D3742C3-25FD-4F28-B8CF-9F8110B049D1}"/>
                </a:ext>
              </a:extLst>
            </p:cNvPr>
            <p:cNvGrpSpPr>
              <a:grpSpLocks/>
            </p:cNvGrpSpPr>
            <p:nvPr/>
          </p:nvGrpSpPr>
          <p:grpSpPr bwMode="auto">
            <a:xfrm>
              <a:off x="821764" y="1454738"/>
              <a:ext cx="431800" cy="431800"/>
              <a:chOff x="812700" y="3140025"/>
              <a:chExt cx="432000" cy="432000"/>
            </a:xfrm>
          </p:grpSpPr>
          <p:sp>
            <p:nvSpPr>
              <p:cNvPr id="83" name="椭圆 82">
                <a:extLst>
                  <a:ext uri="{FF2B5EF4-FFF2-40B4-BE49-F238E27FC236}">
                    <a16:creationId xmlns:a16="http://schemas.microsoft.com/office/drawing/2014/main" id="{C23C3873-4F3F-43B0-9DBF-782FA6CC1141}"/>
                  </a:ext>
                </a:extLst>
              </p:cNvPr>
              <p:cNvSpPr/>
              <p:nvPr/>
            </p:nvSpPr>
            <p:spPr>
              <a:xfrm>
                <a:off x="812700" y="3140025"/>
                <a:ext cx="432000" cy="432000"/>
              </a:xfrm>
              <a:prstGeom prst="ellipse">
                <a:avLst/>
              </a:prstGeom>
              <a:solidFill>
                <a:srgbClr val="0070C0"/>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85" name="椭圆 84">
                <a:extLst>
                  <a:ext uri="{FF2B5EF4-FFF2-40B4-BE49-F238E27FC236}">
                    <a16:creationId xmlns:a16="http://schemas.microsoft.com/office/drawing/2014/main" id="{D9454DDB-6329-463B-A2D0-D344999C98AF}"/>
                  </a:ext>
                </a:extLst>
              </p:cNvPr>
              <p:cNvSpPr/>
              <p:nvPr/>
            </p:nvSpPr>
            <p:spPr>
              <a:xfrm>
                <a:off x="938171" y="3265496"/>
                <a:ext cx="181059" cy="181059"/>
              </a:xfrm>
              <a:prstGeom prst="ellipse">
                <a:avLst/>
              </a:prstGeom>
              <a:solidFill>
                <a:sysClr val="window" lastClr="FFFFFF"/>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grpSp>
          <p:nvGrpSpPr>
            <p:cNvPr id="70" name="组合 69">
              <a:extLst>
                <a:ext uri="{FF2B5EF4-FFF2-40B4-BE49-F238E27FC236}">
                  <a16:creationId xmlns:a16="http://schemas.microsoft.com/office/drawing/2014/main" id="{A9640861-C5A0-4829-92CE-DE069F153A39}"/>
                </a:ext>
              </a:extLst>
            </p:cNvPr>
            <p:cNvGrpSpPr>
              <a:grpSpLocks/>
            </p:cNvGrpSpPr>
            <p:nvPr/>
          </p:nvGrpSpPr>
          <p:grpSpPr bwMode="auto">
            <a:xfrm>
              <a:off x="3150909" y="1454738"/>
              <a:ext cx="431800" cy="431800"/>
              <a:chOff x="884452" y="3140025"/>
              <a:chExt cx="432000" cy="432000"/>
            </a:xfrm>
          </p:grpSpPr>
          <p:sp>
            <p:nvSpPr>
              <p:cNvPr id="81" name="椭圆 80">
                <a:extLst>
                  <a:ext uri="{FF2B5EF4-FFF2-40B4-BE49-F238E27FC236}">
                    <a16:creationId xmlns:a16="http://schemas.microsoft.com/office/drawing/2014/main" id="{E66429A4-185B-4465-944F-D0CB43B9595F}"/>
                  </a:ext>
                </a:extLst>
              </p:cNvPr>
              <p:cNvSpPr/>
              <p:nvPr/>
            </p:nvSpPr>
            <p:spPr>
              <a:xfrm>
                <a:off x="884452" y="3140025"/>
                <a:ext cx="432000" cy="432000"/>
              </a:xfrm>
              <a:prstGeom prst="ellipse">
                <a:avLst/>
              </a:prstGeom>
              <a:solidFill>
                <a:srgbClr val="0070C0"/>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sp>
            <p:nvSpPr>
              <p:cNvPr id="82" name="椭圆 81">
                <a:extLst>
                  <a:ext uri="{FF2B5EF4-FFF2-40B4-BE49-F238E27FC236}">
                    <a16:creationId xmlns:a16="http://schemas.microsoft.com/office/drawing/2014/main" id="{B6323E0B-B681-4985-AE2F-8E0A5F75DD8A}"/>
                  </a:ext>
                </a:extLst>
              </p:cNvPr>
              <p:cNvSpPr/>
              <p:nvPr/>
            </p:nvSpPr>
            <p:spPr>
              <a:xfrm>
                <a:off x="1009923" y="3265496"/>
                <a:ext cx="181059" cy="181059"/>
              </a:xfrm>
              <a:prstGeom prst="ellipse">
                <a:avLst/>
              </a:prstGeom>
              <a:solidFill>
                <a:sysClr val="window" lastClr="FFFFFF"/>
              </a:solidFill>
              <a:ln w="12700" cap="flat" cmpd="sng" algn="ctr">
                <a:noFill/>
                <a:prstDash val="solid"/>
                <a:miter lim="8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cs typeface="+mn-cs"/>
                </a:endParaRPr>
              </a:p>
            </p:txBody>
          </p:sp>
        </p:grpSp>
        <p:sp>
          <p:nvSpPr>
            <p:cNvPr id="71" name="箭头: 右 3">
              <a:extLst>
                <a:ext uri="{FF2B5EF4-FFF2-40B4-BE49-F238E27FC236}">
                  <a16:creationId xmlns:a16="http://schemas.microsoft.com/office/drawing/2014/main" id="{F278C7CA-81BC-4C26-A5F9-0A14C72AB5E3}"/>
                </a:ext>
              </a:extLst>
            </p:cNvPr>
            <p:cNvSpPr/>
            <p:nvPr/>
          </p:nvSpPr>
          <p:spPr>
            <a:xfrm>
              <a:off x="10454120" y="1454538"/>
              <a:ext cx="805962" cy="432000"/>
            </a:xfrm>
            <a:prstGeom prst="rightArrow">
              <a:avLst>
                <a:gd name="adj1" fmla="val 43385"/>
                <a:gd name="adj2" fmla="val 50000"/>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2" name="文本框 8">
              <a:extLst>
                <a:ext uri="{FF2B5EF4-FFF2-40B4-BE49-F238E27FC236}">
                  <a16:creationId xmlns:a16="http://schemas.microsoft.com/office/drawing/2014/main" id="{DB48AC98-1E37-4C74-84F7-AA195E946ADE}"/>
                </a:ext>
              </a:extLst>
            </p:cNvPr>
            <p:cNvSpPr txBox="1">
              <a:spLocks noChangeArrowheads="1"/>
            </p:cNvSpPr>
            <p:nvPr/>
          </p:nvSpPr>
          <p:spPr bwMode="auto">
            <a:xfrm>
              <a:off x="3176530" y="1892898"/>
              <a:ext cx="191558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spcBef>
                  <a:spcPct val="0"/>
                </a:spcBef>
                <a:spcAft>
                  <a:spcPct val="0"/>
                </a:spcAft>
              </a:pPr>
              <a:r>
                <a:rPr lang="en-US" altLang="zh-CN" sz="2000" b="1" kern="0">
                  <a:solidFill>
                    <a:srgbClr val="16397A"/>
                  </a:solidFill>
                  <a:latin typeface="Microsoft YaHei" panose="020B0503020204020204" pitchFamily="34" charset="-122"/>
                  <a:ea typeface="Microsoft YaHei" panose="020B0503020204020204" pitchFamily="34" charset="-122"/>
                </a:rPr>
                <a:t>Setting up the </a:t>
              </a:r>
            </a:p>
            <a:p>
              <a:pPr lvl="0" fontAlgn="base">
                <a:spcBef>
                  <a:spcPct val="0"/>
                </a:spcBef>
                <a:spcAft>
                  <a:spcPct val="0"/>
                </a:spcAft>
              </a:pPr>
              <a:r>
                <a:rPr lang="en-US" altLang="zh-CN" sz="2000" b="1" kern="0">
                  <a:solidFill>
                    <a:srgbClr val="16397A"/>
                  </a:solidFill>
                  <a:latin typeface="Microsoft YaHei" panose="020B0503020204020204" pitchFamily="34" charset="-122"/>
                  <a:ea typeface="Microsoft YaHei" panose="020B0503020204020204" pitchFamily="34" charset="-122"/>
                </a:rPr>
                <a:t>road network</a:t>
              </a:r>
              <a:endParaRPr lang="zh-CN" altLang="en-US" sz="2000" b="1" kern="0" dirty="0">
                <a:solidFill>
                  <a:srgbClr val="16397A"/>
                </a:solidFill>
                <a:latin typeface="Microsoft YaHei" panose="020B0503020204020204" pitchFamily="34" charset="-122"/>
                <a:ea typeface="Microsoft YaHei" panose="020B0503020204020204" pitchFamily="34" charset="-122"/>
              </a:endParaRPr>
            </a:p>
          </p:txBody>
        </p:sp>
        <p:sp>
          <p:nvSpPr>
            <p:cNvPr id="73" name="矩形 72">
              <a:extLst>
                <a:ext uri="{FF2B5EF4-FFF2-40B4-BE49-F238E27FC236}">
                  <a16:creationId xmlns:a16="http://schemas.microsoft.com/office/drawing/2014/main" id="{A1E481A5-EC7C-4E3A-94DF-69145C796FB1}"/>
                </a:ext>
              </a:extLst>
            </p:cNvPr>
            <p:cNvSpPr/>
            <p:nvPr/>
          </p:nvSpPr>
          <p:spPr>
            <a:xfrm>
              <a:off x="3150909" y="2518090"/>
              <a:ext cx="1992232" cy="1029193"/>
            </a:xfrm>
            <a:prstGeom prst="rect">
              <a:avLst/>
            </a:prstGeom>
          </p:spPr>
          <p:txBody>
            <a:bodyPr wrap="square" lIns="0" r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en-US" altLang="zh-CN" sz="1200">
                  <a:latin typeface="微软雅黑"/>
                  <a:ea typeface="微软雅黑"/>
                </a:rPr>
                <a:t>In UC‑win/Road, model roads, set lanes, direction, and speed limits, and add buffers/curbs for safety.</a:t>
              </a:r>
              <a:endParaRPr lang="zh-CN" altLang="en-US" sz="1200" dirty="0">
                <a:latin typeface="微软雅黑"/>
                <a:ea typeface="微软雅黑"/>
              </a:endParaRPr>
            </a:p>
          </p:txBody>
        </p:sp>
        <p:sp>
          <p:nvSpPr>
            <p:cNvPr id="74" name="文本框 8">
              <a:extLst>
                <a:ext uri="{FF2B5EF4-FFF2-40B4-BE49-F238E27FC236}">
                  <a16:creationId xmlns:a16="http://schemas.microsoft.com/office/drawing/2014/main" id="{EF6D90D6-E026-4C59-942F-FDE23805143D}"/>
                </a:ext>
              </a:extLst>
            </p:cNvPr>
            <p:cNvSpPr txBox="1">
              <a:spLocks noChangeArrowheads="1"/>
            </p:cNvSpPr>
            <p:nvPr/>
          </p:nvSpPr>
          <p:spPr bwMode="auto">
            <a:xfrm>
              <a:off x="5566336" y="1874688"/>
              <a:ext cx="30800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spcBef>
                  <a:spcPct val="0"/>
                </a:spcBef>
                <a:spcAft>
                  <a:spcPct val="0"/>
                </a:spcAft>
              </a:pPr>
              <a:r>
                <a:rPr lang="en-US" altLang="zh-CN" sz="2000" b="1" kern="0">
                  <a:solidFill>
                    <a:srgbClr val="16397A"/>
                  </a:solidFill>
                  <a:latin typeface="Microsoft YaHei" panose="020B0503020204020204" pitchFamily="34" charset="-122"/>
                  <a:ea typeface="Microsoft YaHei" panose="020B0503020204020204" pitchFamily="34" charset="-122"/>
                </a:rPr>
                <a:t>Configure</a:t>
              </a:r>
            </a:p>
            <a:p>
              <a:pPr lvl="0" fontAlgn="base">
                <a:spcBef>
                  <a:spcPct val="0"/>
                </a:spcBef>
                <a:spcAft>
                  <a:spcPct val="0"/>
                </a:spcAft>
              </a:pPr>
              <a:r>
                <a:rPr lang="en-US" altLang="zh-CN" sz="2000" b="1" kern="0">
                  <a:solidFill>
                    <a:srgbClr val="16397A"/>
                  </a:solidFill>
                  <a:latin typeface="Microsoft YaHei" panose="020B0503020204020204" pitchFamily="34" charset="-122"/>
                  <a:ea typeface="Microsoft YaHei" panose="020B0503020204020204" pitchFamily="34" charset="-122"/>
                </a:rPr>
                <a:t>facilities</a:t>
              </a:r>
              <a:endParaRPr lang="zh-CN" altLang="en-US" sz="2000" b="1" kern="0" dirty="0">
                <a:solidFill>
                  <a:srgbClr val="16397A"/>
                </a:solidFill>
                <a:latin typeface="Microsoft YaHei" panose="020B0503020204020204" pitchFamily="34" charset="-122"/>
                <a:ea typeface="Microsoft YaHei" panose="020B0503020204020204" pitchFamily="34" charset="-122"/>
              </a:endParaRPr>
            </a:p>
          </p:txBody>
        </p:sp>
        <p:sp>
          <p:nvSpPr>
            <p:cNvPr id="75" name="矩形 74">
              <a:extLst>
                <a:ext uri="{FF2B5EF4-FFF2-40B4-BE49-F238E27FC236}">
                  <a16:creationId xmlns:a16="http://schemas.microsoft.com/office/drawing/2014/main" id="{A2230CED-87E0-48CD-84A6-246B1194C394}"/>
                </a:ext>
              </a:extLst>
            </p:cNvPr>
            <p:cNvSpPr/>
            <p:nvPr/>
          </p:nvSpPr>
          <p:spPr>
            <a:xfrm>
              <a:off x="5577844" y="2514032"/>
              <a:ext cx="1822227" cy="1269258"/>
            </a:xfrm>
            <a:prstGeom prst="rect">
              <a:avLst/>
            </a:prstGeom>
          </p:spPr>
          <p:txBody>
            <a:bodyPr wrap="square" lIns="0" r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en-US" altLang="zh-CN" sz="1200">
                  <a:latin typeface="微软雅黑"/>
                  <a:ea typeface="微软雅黑"/>
                </a:rPr>
                <a:t>Install gates and traffic lights to control vehicle flow, and add sidewalks and markings to ensure pedestrian safety.</a:t>
              </a:r>
              <a:endParaRPr lang="zh-CN" altLang="en-US" sz="1200" dirty="0">
                <a:latin typeface="微软雅黑"/>
                <a:ea typeface="微软雅黑"/>
              </a:endParaRPr>
            </a:p>
          </p:txBody>
        </p:sp>
        <p:sp>
          <p:nvSpPr>
            <p:cNvPr id="76" name="文本框 8">
              <a:extLst>
                <a:ext uri="{FF2B5EF4-FFF2-40B4-BE49-F238E27FC236}">
                  <a16:creationId xmlns:a16="http://schemas.microsoft.com/office/drawing/2014/main" id="{CE1AF0DF-9886-4CC1-8008-B3C65C36B34B}"/>
                </a:ext>
              </a:extLst>
            </p:cNvPr>
            <p:cNvSpPr txBox="1">
              <a:spLocks noChangeArrowheads="1"/>
            </p:cNvSpPr>
            <p:nvPr/>
          </p:nvSpPr>
          <p:spPr bwMode="auto">
            <a:xfrm>
              <a:off x="8214564" y="1847260"/>
              <a:ext cx="319799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spcBef>
                  <a:spcPct val="0"/>
                </a:spcBef>
                <a:spcAft>
                  <a:spcPct val="0"/>
                </a:spcAft>
              </a:pPr>
              <a:r>
                <a:rPr lang="en-US" altLang="zh-CN" sz="2000" b="1" kern="0">
                  <a:solidFill>
                    <a:srgbClr val="16397A"/>
                  </a:solidFill>
                  <a:latin typeface="Microsoft YaHei" panose="020B0503020204020204" pitchFamily="34" charset="-122"/>
                  <a:ea typeface="Microsoft YaHei" panose="020B0503020204020204" pitchFamily="34" charset="-122"/>
                </a:rPr>
                <a:t>Setting up attachments </a:t>
              </a:r>
            </a:p>
            <a:p>
              <a:pPr lvl="0" fontAlgn="base">
                <a:spcBef>
                  <a:spcPct val="0"/>
                </a:spcBef>
                <a:spcAft>
                  <a:spcPct val="0"/>
                </a:spcAft>
              </a:pPr>
              <a:r>
                <a:rPr lang="en-US" altLang="zh-CN" sz="2000" b="1" kern="0">
                  <a:solidFill>
                    <a:srgbClr val="16397A"/>
                  </a:solidFill>
                  <a:latin typeface="Microsoft YaHei" panose="020B0503020204020204" pitchFamily="34" charset="-122"/>
                  <a:ea typeface="Microsoft YaHei" panose="020B0503020204020204" pitchFamily="34" charset="-122"/>
                </a:rPr>
                <a:t>and flow simulation</a:t>
              </a:r>
              <a:endParaRPr lang="zh-CN" altLang="en-US" sz="2000" b="1" kern="0" dirty="0">
                <a:solidFill>
                  <a:srgbClr val="16397A"/>
                </a:solidFill>
                <a:latin typeface="Microsoft YaHei" panose="020B0503020204020204" pitchFamily="34" charset="-122"/>
                <a:ea typeface="Microsoft YaHei" panose="020B0503020204020204" pitchFamily="34" charset="-122"/>
              </a:endParaRPr>
            </a:p>
          </p:txBody>
        </p:sp>
        <p:sp>
          <p:nvSpPr>
            <p:cNvPr id="77" name="矩形 76">
              <a:extLst>
                <a:ext uri="{FF2B5EF4-FFF2-40B4-BE49-F238E27FC236}">
                  <a16:creationId xmlns:a16="http://schemas.microsoft.com/office/drawing/2014/main" id="{8C63745C-59C5-4F60-AE43-6505444541E4}"/>
                </a:ext>
              </a:extLst>
            </p:cNvPr>
            <p:cNvSpPr/>
            <p:nvPr/>
          </p:nvSpPr>
          <p:spPr>
            <a:xfrm>
              <a:off x="8214563" y="2518090"/>
              <a:ext cx="2916425" cy="1029193"/>
            </a:xfrm>
            <a:prstGeom prst="rect">
              <a:avLst/>
            </a:prstGeom>
          </p:spPr>
          <p:txBody>
            <a:bodyPr wrap="square" lIns="0" r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30000"/>
                </a:lnSpc>
                <a:defRPr/>
              </a:pPr>
              <a:r>
                <a:rPr lang="en-US" altLang="zh-CN" sz="1200">
                  <a:latin typeface="微软雅黑"/>
                  <a:ea typeface="微软雅黑"/>
                </a:rPr>
                <a:t>Configure street lights and signs, use traffic generation tools to simulate peak and off-peak traffic flows, and allocate vehicles appropriately.</a:t>
              </a:r>
              <a:endParaRPr lang="zh-CN" altLang="en-US" sz="1200" dirty="0">
                <a:latin typeface="微软雅黑"/>
                <a:ea typeface="微软雅黑"/>
              </a:endParaRPr>
            </a:p>
          </p:txBody>
        </p:sp>
      </p:grpSp>
      <p:pic>
        <p:nvPicPr>
          <p:cNvPr id="9" name="图片 8">
            <a:extLst>
              <a:ext uri="{FF2B5EF4-FFF2-40B4-BE49-F238E27FC236}">
                <a16:creationId xmlns:a16="http://schemas.microsoft.com/office/drawing/2014/main" id="{292FD90E-2380-E509-DE99-E184BD5E0C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3511" y="3727786"/>
            <a:ext cx="4740910" cy="2552065"/>
          </a:xfrm>
          <a:prstGeom prst="rect">
            <a:avLst/>
          </a:prstGeom>
          <a:noFill/>
          <a:ln>
            <a:noFill/>
          </a:ln>
        </p:spPr>
      </p:pic>
    </p:spTree>
    <p:extLst>
      <p:ext uri="{BB962C8B-B14F-4D97-AF65-F5344CB8AC3E}">
        <p14:creationId xmlns:p14="http://schemas.microsoft.com/office/powerpoint/2010/main" val="2190818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6D7496C-3FE7-4F0E-A35B-9FA40B37DADA}"/>
              </a:ext>
            </a:extLst>
          </p:cNvPr>
          <p:cNvSpPr/>
          <p:nvPr/>
        </p:nvSpPr>
        <p:spPr>
          <a:xfrm>
            <a:off x="302006" y="661134"/>
            <a:ext cx="2134015" cy="50959"/>
          </a:xfrm>
          <a:prstGeom prst="rect">
            <a:avLst/>
          </a:prstGeom>
          <a:solidFill>
            <a:srgbClr val="093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sz="1800">
              <a:solidFill>
                <a:prstClr val="white"/>
              </a:solidFill>
              <a:latin typeface="等线" panose="020F0502020204030204"/>
              <a:ea typeface="等线" panose="02010600030101010101" pitchFamily="2" charset="-122"/>
            </a:endParaRPr>
          </a:p>
        </p:txBody>
      </p:sp>
      <p:cxnSp>
        <p:nvCxnSpPr>
          <p:cNvPr id="7" name="直接连接符 6">
            <a:extLst>
              <a:ext uri="{FF2B5EF4-FFF2-40B4-BE49-F238E27FC236}">
                <a16:creationId xmlns:a16="http://schemas.microsoft.com/office/drawing/2014/main" id="{1FEC89E0-90D7-48D8-83FC-0C0A4B1FD9BB}"/>
              </a:ext>
            </a:extLst>
          </p:cNvPr>
          <p:cNvCxnSpPr>
            <a:cxnSpLocks/>
          </p:cNvCxnSpPr>
          <p:nvPr/>
        </p:nvCxnSpPr>
        <p:spPr>
          <a:xfrm>
            <a:off x="302006" y="670560"/>
            <a:ext cx="11587991"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1FEC89E0-90D7-48D8-83FC-0C0A4B1FD9BB}"/>
              </a:ext>
            </a:extLst>
          </p:cNvPr>
          <p:cNvCxnSpPr>
            <a:cxnSpLocks/>
          </p:cNvCxnSpPr>
          <p:nvPr/>
        </p:nvCxnSpPr>
        <p:spPr>
          <a:xfrm>
            <a:off x="302006" y="6584663"/>
            <a:ext cx="10051362"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1FEC89E0-90D7-48D8-83FC-0C0A4B1FD9BB}"/>
              </a:ext>
            </a:extLst>
          </p:cNvPr>
          <p:cNvCxnSpPr>
            <a:cxnSpLocks/>
          </p:cNvCxnSpPr>
          <p:nvPr/>
        </p:nvCxnSpPr>
        <p:spPr>
          <a:xfrm>
            <a:off x="11143461" y="6584663"/>
            <a:ext cx="688875"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0378768" y="6393877"/>
            <a:ext cx="722549" cy="381571"/>
          </a:xfrm>
          <a:prstGeom prst="rect">
            <a:avLst/>
          </a:prstGeom>
          <a:noFill/>
        </p:spPr>
        <p:txBody>
          <a:bodyPr wrap="square" rtlCol="0">
            <a:spAutoFit/>
          </a:bodyPr>
          <a:lstStyle/>
          <a:p>
            <a:pPr algn="ctr"/>
            <a:r>
              <a:rPr lang="en-US" altLang="zh-CN" b="1" dirty="0">
                <a:solidFill>
                  <a:srgbClr val="09397E"/>
                </a:solidFill>
                <a:latin typeface="微软雅黑" panose="020B0503020204020204" pitchFamily="34" charset="-122"/>
                <a:ea typeface="微软雅黑" panose="020B0503020204020204" pitchFamily="34" charset="-122"/>
              </a:rPr>
              <a:t>06</a:t>
            </a:r>
            <a:endParaRPr lang="zh-CN" altLang="en-US" b="1" dirty="0">
              <a:solidFill>
                <a:srgbClr val="09397E"/>
              </a:solidFill>
              <a:latin typeface="微软雅黑" panose="020B0503020204020204" pitchFamily="34" charset="-122"/>
              <a:ea typeface="微软雅黑" panose="020B0503020204020204" pitchFamily="34" charset="-122"/>
            </a:endParaRPr>
          </a:p>
        </p:txBody>
      </p:sp>
      <p:sp>
        <p:nvSpPr>
          <p:cNvPr id="84" name="文本框 83">
            <a:extLst>
              <a:ext uri="{FF2B5EF4-FFF2-40B4-BE49-F238E27FC236}">
                <a16:creationId xmlns:a16="http://schemas.microsoft.com/office/drawing/2014/main" id="{8A89152C-9A7A-2CE4-A858-99962C7B54AE}"/>
              </a:ext>
            </a:extLst>
          </p:cNvPr>
          <p:cNvSpPr txBox="1"/>
          <p:nvPr/>
        </p:nvSpPr>
        <p:spPr>
          <a:xfrm>
            <a:off x="187704" y="229138"/>
            <a:ext cx="10289795" cy="461665"/>
          </a:xfrm>
          <a:prstGeom prst="rect">
            <a:avLst/>
          </a:prstGeom>
          <a:noFill/>
        </p:spPr>
        <p:txBody>
          <a:bodyPr wrap="square" rtlCol="0">
            <a:spAutoFit/>
          </a:bodyPr>
          <a:lstStyle/>
          <a:p>
            <a:r>
              <a:rPr lang="en-US" altLang="zh-CN" sz="2400" b="1">
                <a:solidFill>
                  <a:srgbClr val="09397E"/>
                </a:solidFill>
                <a:latin typeface="微软雅黑" panose="020B0503020204020204" pitchFamily="34" charset="-122"/>
                <a:ea typeface="微软雅黑" panose="020B0503020204020204" pitchFamily="34" charset="-122"/>
              </a:rPr>
              <a:t>Logistics truck autonomous driving simulation demonstration</a:t>
            </a:r>
            <a:endParaRPr lang="zh-CN" altLang="en-US" sz="2400" b="1" dirty="0">
              <a:solidFill>
                <a:srgbClr val="09397E"/>
              </a:solidFill>
              <a:latin typeface="微软雅黑" panose="020B0503020204020204" pitchFamily="34" charset="-122"/>
              <a:ea typeface="微软雅黑" panose="020B0503020204020204" pitchFamily="34" charset="-122"/>
            </a:endParaRPr>
          </a:p>
        </p:txBody>
      </p:sp>
      <p:sp>
        <p:nvSpPr>
          <p:cNvPr id="4" name="Text Placeholder 2">
            <a:extLst>
              <a:ext uri="{FF2B5EF4-FFF2-40B4-BE49-F238E27FC236}">
                <a16:creationId xmlns:a16="http://schemas.microsoft.com/office/drawing/2014/main" id="{47C451E9-890C-3812-1B01-5B6623E7309F}"/>
              </a:ext>
            </a:extLst>
          </p:cNvPr>
          <p:cNvSpPr txBox="1">
            <a:spLocks/>
          </p:cNvSpPr>
          <p:nvPr/>
        </p:nvSpPr>
        <p:spPr>
          <a:xfrm>
            <a:off x="639232" y="756709"/>
            <a:ext cx="10051361" cy="561754"/>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altLang="zh-CN" sz="2000" b="1" dirty="0">
                <a:solidFill>
                  <a:srgbClr val="09397E"/>
                </a:solidFill>
                <a:latin typeface="微软雅黑" pitchFamily="34" charset="-122"/>
                <a:ea typeface="微软雅黑" pitchFamily="34" charset="-122"/>
              </a:rPr>
              <a:t>UC-win</a:t>
            </a:r>
            <a:r>
              <a:rPr lang="en-US" altLang="ja-JP" sz="2000" b="1" dirty="0">
                <a:solidFill>
                  <a:srgbClr val="09397E"/>
                </a:solidFill>
                <a:latin typeface="微软雅黑" pitchFamily="34" charset="-122"/>
                <a:ea typeface="微软雅黑" pitchFamily="34" charset="-122"/>
              </a:rPr>
              <a:t>/</a:t>
            </a:r>
            <a:r>
              <a:rPr lang="en-US" altLang="zh-CN" sz="2000" b="1" dirty="0">
                <a:solidFill>
                  <a:srgbClr val="09397E"/>
                </a:solidFill>
                <a:latin typeface="微软雅黑" pitchFamily="34" charset="-122"/>
                <a:ea typeface="微软雅黑" pitchFamily="34" charset="-122"/>
              </a:rPr>
              <a:t>Road Design and simulation of autonomous truck driving</a:t>
            </a:r>
          </a:p>
        </p:txBody>
      </p:sp>
      <p:sp>
        <p:nvSpPr>
          <p:cNvPr id="5" name="椭圆 4">
            <a:extLst>
              <a:ext uri="{FF2B5EF4-FFF2-40B4-BE49-F238E27FC236}">
                <a16:creationId xmlns:a16="http://schemas.microsoft.com/office/drawing/2014/main" id="{B51018CE-CE6C-14FD-4394-7C3B8CCC905B}"/>
              </a:ext>
            </a:extLst>
          </p:cNvPr>
          <p:cNvSpPr/>
          <p:nvPr/>
        </p:nvSpPr>
        <p:spPr>
          <a:xfrm rot="10800000" flipV="1">
            <a:off x="413511" y="934620"/>
            <a:ext cx="180000" cy="180000"/>
          </a:xfrm>
          <a:prstGeom prst="ellipse">
            <a:avLst/>
          </a:prstGeom>
          <a:solidFill>
            <a:srgbClr val="09397E"/>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3">
            <a:extLst>
              <a:ext uri="{FF2B5EF4-FFF2-40B4-BE49-F238E27FC236}">
                <a16:creationId xmlns:a16="http://schemas.microsoft.com/office/drawing/2014/main" id="{E96BE6C9-F791-8D53-73B7-B68382B89AFD}"/>
              </a:ext>
            </a:extLst>
          </p:cNvPr>
          <p:cNvCxnSpPr>
            <a:cxnSpLocks/>
          </p:cNvCxnSpPr>
          <p:nvPr/>
        </p:nvCxnSpPr>
        <p:spPr>
          <a:xfrm>
            <a:off x="733043" y="1238190"/>
            <a:ext cx="2229467" cy="0"/>
          </a:xfrm>
          <a:prstGeom prst="line">
            <a:avLst/>
          </a:prstGeom>
          <a:ln>
            <a:solidFill>
              <a:srgbClr val="16397A"/>
            </a:solidFill>
          </a:ln>
        </p:spPr>
        <p:style>
          <a:lnRef idx="1">
            <a:schemeClr val="accent1"/>
          </a:lnRef>
          <a:fillRef idx="0">
            <a:schemeClr val="accent1"/>
          </a:fillRef>
          <a:effectRef idx="0">
            <a:schemeClr val="accent1"/>
          </a:effectRef>
          <a:fontRef idx="minor">
            <a:schemeClr val="tx1"/>
          </a:fontRef>
        </p:style>
      </p:cxnSp>
      <p:graphicFrame>
        <p:nvGraphicFramePr>
          <p:cNvPr id="12" name="表格 11">
            <a:extLst>
              <a:ext uri="{FF2B5EF4-FFF2-40B4-BE49-F238E27FC236}">
                <a16:creationId xmlns:a16="http://schemas.microsoft.com/office/drawing/2014/main" id="{30360160-B4C4-3A67-E6F9-D5EC7FAA422C}"/>
              </a:ext>
            </a:extLst>
          </p:cNvPr>
          <p:cNvGraphicFramePr>
            <a:graphicFrameLocks noGrp="1"/>
          </p:cNvGraphicFramePr>
          <p:nvPr>
            <p:extLst>
              <p:ext uri="{D42A27DB-BD31-4B8C-83A1-F6EECF244321}">
                <p14:modId xmlns:p14="http://schemas.microsoft.com/office/powerpoint/2010/main" val="1538757081"/>
              </p:ext>
            </p:extLst>
          </p:nvPr>
        </p:nvGraphicFramePr>
        <p:xfrm>
          <a:off x="5163601" y="1581982"/>
          <a:ext cx="6912227" cy="4462794"/>
        </p:xfrm>
        <a:graphic>
          <a:graphicData uri="http://schemas.openxmlformats.org/drawingml/2006/table">
            <a:tbl>
              <a:tblPr firstRow="1" firstCol="1" bandRow="1"/>
              <a:tblGrid>
                <a:gridCol w="1347956">
                  <a:extLst>
                    <a:ext uri="{9D8B030D-6E8A-4147-A177-3AD203B41FA5}">
                      <a16:colId xmlns:a16="http://schemas.microsoft.com/office/drawing/2014/main" val="824715006"/>
                    </a:ext>
                  </a:extLst>
                </a:gridCol>
                <a:gridCol w="1001237">
                  <a:extLst>
                    <a:ext uri="{9D8B030D-6E8A-4147-A177-3AD203B41FA5}">
                      <a16:colId xmlns:a16="http://schemas.microsoft.com/office/drawing/2014/main" val="1329757884"/>
                    </a:ext>
                  </a:extLst>
                </a:gridCol>
                <a:gridCol w="4563034">
                  <a:extLst>
                    <a:ext uri="{9D8B030D-6E8A-4147-A177-3AD203B41FA5}">
                      <a16:colId xmlns:a16="http://schemas.microsoft.com/office/drawing/2014/main" val="1789865803"/>
                    </a:ext>
                  </a:extLst>
                </a:gridCol>
              </a:tblGrid>
              <a:tr h="307594">
                <a:tc>
                  <a:txBody>
                    <a:bodyPr/>
                    <a:lstStyle/>
                    <a:p>
                      <a:pPr indent="356870" algn="ctr">
                        <a:lnSpc>
                          <a:spcPts val="2000"/>
                        </a:lnSpc>
                      </a:pPr>
                      <a:r>
                        <a:rPr lang="en-US" altLang="zh-CN" sz="1000" kern="100">
                          <a:solidFill>
                            <a:srgbClr val="000000"/>
                          </a:solidFill>
                          <a:effectLst/>
                          <a:latin typeface="Microsoft YaHei" panose="020B0503020204020204" pitchFamily="34" charset="-122"/>
                          <a:ea typeface="Microsoft YaHei" panose="020B0503020204020204" pitchFamily="34" charset="-122"/>
                          <a:cs typeface="Times New Roman" panose="02020603050405020304" pitchFamily="18" charset="0"/>
                        </a:rPr>
                        <a:t>Function</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356870" algn="ctr">
                        <a:lnSpc>
                          <a:spcPts val="2000"/>
                        </a:lnSpc>
                      </a:pPr>
                      <a:r>
                        <a:rPr lang="en-US" altLang="zh-CN"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datatype</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356870" algn="ctr">
                        <a:lnSpc>
                          <a:spcPts val="2000"/>
                        </a:lnSpc>
                      </a:pPr>
                      <a:r>
                        <a:rPr lang="en-US" altLang="zh-CN"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explain</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2074272"/>
                  </a:ext>
                </a:extLst>
              </a:tr>
              <a:tr h="308779">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Timestamp</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datetime</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0" indent="356870" algn="just" defTabSz="914400" rtl="0" eaLnBrk="1" latinLnBrk="0" hangingPunct="1">
                        <a:lnSpc>
                          <a:spcPct val="100000"/>
                        </a:lnSpc>
                      </a:pPr>
                      <a:r>
                        <a:rPr lang="en-US" altLang="zh-CN" sz="1000" kern="100" dirty="0">
                          <a:solidFill>
                            <a:srgbClr val="4F4F4F"/>
                          </a:solidFill>
                          <a:effectLst/>
                          <a:latin typeface="Microsoft YaHei" panose="020B0503020204020204" pitchFamily="34" charset="-122"/>
                          <a:ea typeface="Microsoft YaHei" panose="020B0503020204020204" pitchFamily="34" charset="-122"/>
                          <a:cs typeface="Times New Roman" panose="02020603050405020304" pitchFamily="18" charset="0"/>
                        </a:rPr>
                        <a:t>The timestamp of the recorded data indicates the specific time when the data was collected.</a:t>
                      </a:r>
                      <a:endParaRPr lang="zh-CN" altLang="en-US" sz="1000" kern="100" dirty="0">
                        <a:solidFill>
                          <a:srgbClr val="4F4F4F"/>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776986322"/>
                  </a:ext>
                </a:extLst>
              </a:tr>
              <a:tr h="307594">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ID</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int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ct val="100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A vehicle's unique identifier, used to identify and distinguish between different vehicles.</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1633242318"/>
                  </a:ext>
                </a:extLst>
              </a:tr>
              <a:tr h="308779">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Description</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string</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ct val="100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description of the vehicle, including type, color, etc., such as "user's vehicle" or "blue car"</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1903834817"/>
                  </a:ext>
                </a:extLst>
              </a:tr>
              <a:tr h="308779">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Pos_X</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ts val="2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vehicle's X coordinate position in 3D space (meters).</a:t>
                      </a:r>
                      <a:endParaRPr lang="zh-CN" alt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1420152199"/>
                  </a:ext>
                </a:extLst>
              </a:tr>
              <a:tr h="308779">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Pos_Y</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ts val="2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vehicle's Y coordinate position in 3D space (meters).</a:t>
                      </a:r>
                      <a:endParaRPr lang="zh-CN" alt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503783491"/>
                  </a:ext>
                </a:extLst>
              </a:tr>
              <a:tr h="368316">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Pos_Z</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ct val="100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Z coordinate position of the vehicle in 3D space (meters), usually representing the height of the vehicle.</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1584794011"/>
                  </a:ext>
                </a:extLst>
              </a:tr>
              <a:tr h="349250">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Yaw</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ct val="100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vehicle's yaw angle (radians), which represents the angle between the vehicle's heading and the X-axis.</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187231995"/>
                  </a:ext>
                </a:extLst>
              </a:tr>
              <a:tr h="307594">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Pitch</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ts val="2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vehicle's pitch angle (radian) affects the vehicle's fore-aft tilt.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3307937689"/>
                  </a:ext>
                </a:extLst>
              </a:tr>
              <a:tr h="307594">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Roll</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ts val="2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vehicle's roll angle (radian) affects the vehicle's left and right tilt.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2568269181"/>
                  </a:ext>
                </a:extLst>
              </a:tr>
              <a:tr h="209251">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Dir_X</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ts val="2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X-axis component of the vehicle's travel direction.</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3301554436"/>
                  </a:ext>
                </a:extLst>
              </a:tr>
              <a:tr h="209251">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Dir_Y</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ts val="2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Y-axis component of the vehicle's travel direction.</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784186201"/>
                  </a:ext>
                </a:extLst>
              </a:tr>
              <a:tr h="209251">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Dir_Z</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ts val="2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Z-axis component of the vehicle's travel direction.</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2726762971"/>
                  </a:ext>
                </a:extLst>
              </a:tr>
              <a:tr h="308779">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BodyPitch</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solidFill>
                      <a:srgbClr val="FFFFFF"/>
                    </a:solidFill>
                  </a:tcPr>
                </a:tc>
                <a:tc>
                  <a:txBody>
                    <a:bodyPr/>
                    <a:lstStyle/>
                    <a:p>
                      <a:pPr indent="356870" algn="just">
                        <a:lnSpc>
                          <a:spcPts val="2000"/>
                        </a:lnSpc>
                      </a:pPr>
                      <a:r>
                        <a:rPr lang="en-US" altLang="zh-CN" sz="1000" kern="10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pitch angle of the vehicle body (in radians).</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a:noFill/>
                    </a:lnB>
                    <a:noFill/>
                  </a:tcPr>
                </a:tc>
                <a:extLst>
                  <a:ext uri="{0D108BD9-81ED-4DB2-BD59-A6C34878D82A}">
                    <a16:rowId xmlns:a16="http://schemas.microsoft.com/office/drawing/2014/main" val="3376837213"/>
                  </a:ext>
                </a:extLst>
              </a:tr>
              <a:tr h="308779">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BodyRoll</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w="19050" cap="flat" cmpd="sng" algn="ctr">
                      <a:solidFill>
                        <a:srgbClr val="000000"/>
                      </a:solidFill>
                      <a:prstDash val="solid"/>
                      <a:round/>
                      <a:headEnd type="none" w="med" len="med"/>
                      <a:tailEnd type="none" w="med" len="med"/>
                    </a:lnB>
                    <a:solidFill>
                      <a:srgbClr val="FFFFFF"/>
                    </a:solidFill>
                  </a:tcPr>
                </a:tc>
                <a:tc>
                  <a:txBody>
                    <a:bodyPr/>
                    <a:lstStyle/>
                    <a:p>
                      <a:pPr indent="356870" algn="ctr">
                        <a:lnSpc>
                          <a:spcPts val="2000"/>
                        </a:lnSpc>
                      </a:pPr>
                      <a:r>
                        <a:rPr lang="en-US" sz="1000" kern="100">
                          <a:solidFill>
                            <a:srgbClr val="000000"/>
                          </a:solidFill>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rPr>
                        <a:t>float</a:t>
                      </a:r>
                      <a:endParaRPr lang="zh-CN" sz="1000" kern="10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w="19050" cap="flat" cmpd="sng" algn="ctr">
                      <a:solidFill>
                        <a:srgbClr val="000000"/>
                      </a:solidFill>
                      <a:prstDash val="solid"/>
                      <a:round/>
                      <a:headEnd type="none" w="med" len="med"/>
                      <a:tailEnd type="none" w="med" len="med"/>
                    </a:lnB>
                    <a:solidFill>
                      <a:srgbClr val="FFFFFF"/>
                    </a:solidFill>
                  </a:tcPr>
                </a:tc>
                <a:tc>
                  <a:txBody>
                    <a:bodyPr/>
                    <a:lstStyle/>
                    <a:p>
                      <a:pPr indent="356870" algn="just">
                        <a:lnSpc>
                          <a:spcPts val="2000"/>
                        </a:lnSpc>
                      </a:pPr>
                      <a:r>
                        <a:rPr lang="en-US" altLang="zh-CN" sz="1000" kern="100" dirty="0">
                          <a:solidFill>
                            <a:srgbClr val="4F4F4F"/>
                          </a:solidFill>
                          <a:effectLst/>
                          <a:latin typeface="Microsoft YaHei" panose="020B0503020204020204" pitchFamily="34" charset="-122"/>
                          <a:ea typeface="Microsoft YaHei" panose="020B0503020204020204" pitchFamily="34" charset="-122"/>
                          <a:cs typeface="宋体" panose="02010600030101010101" pitchFamily="2" charset="-122"/>
                        </a:rPr>
                        <a:t>The roll angle of the vehicle body (in radians).</a:t>
                      </a:r>
                      <a:endParaRPr lang="zh-CN" sz="1000" kern="100" dirty="0">
                        <a:effectLst/>
                        <a:highlight>
                          <a:srgbClr val="FFFFFF"/>
                        </a:highlight>
                        <a:latin typeface="Microsoft YaHei" panose="020B0503020204020204" pitchFamily="34" charset="-122"/>
                        <a:ea typeface="Microsoft YaHei" panose="020B0503020204020204" pitchFamily="34" charset="-122"/>
                        <a:cs typeface="Times New Roman" panose="02020603050405020304" pitchFamily="18" charset="0"/>
                      </a:endParaRPr>
                    </a:p>
                  </a:txBody>
                  <a:tcPr marL="44094" marR="44094" marT="0" marB="0">
                    <a:lnL>
                      <a:noFill/>
                    </a:lnL>
                    <a:lnR>
                      <a:noFill/>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54169992"/>
                  </a:ext>
                </a:extLst>
              </a:tr>
            </a:tbl>
          </a:graphicData>
        </a:graphic>
      </p:graphicFrame>
      <p:sp>
        <p:nvSpPr>
          <p:cNvPr id="16" name="文本框 15">
            <a:extLst>
              <a:ext uri="{FF2B5EF4-FFF2-40B4-BE49-F238E27FC236}">
                <a16:creationId xmlns:a16="http://schemas.microsoft.com/office/drawing/2014/main" id="{56D71E1D-00A7-F270-B5B6-5E6BF6494DF2}"/>
              </a:ext>
            </a:extLst>
          </p:cNvPr>
          <p:cNvSpPr txBox="1"/>
          <p:nvPr/>
        </p:nvSpPr>
        <p:spPr>
          <a:xfrm>
            <a:off x="5988938" y="1247133"/>
            <a:ext cx="5987161" cy="307777"/>
          </a:xfrm>
          <a:prstGeom prst="rect">
            <a:avLst/>
          </a:prstGeom>
          <a:noFill/>
        </p:spPr>
        <p:txBody>
          <a:bodyPr wrap="square">
            <a:spAutoFit/>
          </a:bodyPr>
          <a:lstStyle/>
          <a:p>
            <a:r>
              <a:rPr lang="en-US" altLang="zh-CN" sz="1400" b="1" dirty="0">
                <a:solidFill>
                  <a:srgbClr val="16397A"/>
                </a:solidFill>
                <a:latin typeface="微软雅黑" pitchFamily="34" charset="-122"/>
                <a:ea typeface="微软雅黑" pitchFamily="34" charset="-122"/>
              </a:rPr>
              <a:t>UC-win</a:t>
            </a:r>
            <a:r>
              <a:rPr lang="en-US" altLang="ja-JP" sz="1400" b="1" dirty="0">
                <a:solidFill>
                  <a:srgbClr val="16397A"/>
                </a:solidFill>
                <a:latin typeface="微软雅黑" pitchFamily="34" charset="-122"/>
                <a:ea typeface="微软雅黑" pitchFamily="34" charset="-122"/>
              </a:rPr>
              <a:t>/</a:t>
            </a:r>
            <a:r>
              <a:rPr lang="en-US" altLang="zh-CN" sz="1400" b="1" dirty="0">
                <a:solidFill>
                  <a:srgbClr val="16397A"/>
                </a:solidFill>
                <a:latin typeface="微软雅黑" pitchFamily="34" charset="-122"/>
                <a:ea typeface="微软雅黑" pitchFamily="34" charset="-122"/>
              </a:rPr>
              <a:t>Road vehicle information output function table (partial)</a:t>
            </a:r>
            <a:endParaRPr lang="zh-CN" altLang="en-US" sz="1400" b="1" dirty="0">
              <a:solidFill>
                <a:srgbClr val="16397A"/>
              </a:solidFill>
              <a:latin typeface="微软雅黑" pitchFamily="34" charset="-122"/>
              <a:ea typeface="微软雅黑" pitchFamily="34" charset="-122"/>
            </a:endParaRPr>
          </a:p>
        </p:txBody>
      </p:sp>
      <p:sp>
        <p:nvSpPr>
          <p:cNvPr id="19" name="矩形 18">
            <a:extLst>
              <a:ext uri="{FF2B5EF4-FFF2-40B4-BE49-F238E27FC236}">
                <a16:creationId xmlns:a16="http://schemas.microsoft.com/office/drawing/2014/main" id="{B45E6DFC-9835-8BEE-7D2C-9CBA8DB8B0D6}"/>
              </a:ext>
            </a:extLst>
          </p:cNvPr>
          <p:cNvSpPr/>
          <p:nvPr/>
        </p:nvSpPr>
        <p:spPr>
          <a:xfrm>
            <a:off x="503511" y="1581982"/>
            <a:ext cx="4253739" cy="5224890"/>
          </a:xfrm>
          <a:prstGeom prst="rect">
            <a:avLst/>
          </a:prstGeom>
        </p:spPr>
        <p:txBody>
          <a:bodyPr wrap="square" lIns="91438" tIns="45719" rIns="91438" bIns="45719">
            <a:spAutoFit/>
          </a:bodyPr>
          <a:lstStyle/>
          <a:p>
            <a:pPr marL="285750" indent="-285750" algn="just">
              <a:lnSpc>
                <a:spcPct val="150000"/>
              </a:lnSpc>
              <a:buFont typeface="Wingdings" pitchFamily="2" charset="2"/>
              <a:buChar char="l"/>
            </a:pPr>
            <a:r>
              <a:rPr lang="en-US" altLang="zh-CN" sz="1400" b="1">
                <a:latin typeface="微软雅黑" pitchFamily="34" charset="-122"/>
                <a:ea typeface="微软雅黑" pitchFamily="34" charset="-122"/>
              </a:rPr>
              <a:t>UC-win/Road-based project integrating </a:t>
            </a:r>
            <a:r>
              <a:rPr lang="en-US" altLang="zh-CN" sz="1400" b="1">
                <a:solidFill>
                  <a:srgbClr val="ED7D31"/>
                </a:solidFill>
                <a:latin typeface="微软雅黑" pitchFamily="34" charset="-122"/>
                <a:ea typeface="微软雅黑" pitchFamily="34" charset="-122"/>
              </a:rPr>
              <a:t>the Mini‑InternVL2‑DA‑BDD VLM </a:t>
            </a:r>
            <a:r>
              <a:rPr lang="en-US" altLang="zh-CN" sz="1400" b="1">
                <a:latin typeface="微软雅黑" pitchFamily="34" charset="-122"/>
                <a:ea typeface="微软雅黑" pitchFamily="34" charset="-122"/>
              </a:rPr>
              <a:t>to simulate real driving and evaluate performance in complex traffic; includes environment setup, data collection, model integration, and experiments for autonomous trucks.</a:t>
            </a:r>
            <a:endParaRPr lang="zh-CN" altLang="en-US" sz="1400" b="1">
              <a:latin typeface="微软雅黑" pitchFamily="34" charset="-122"/>
              <a:ea typeface="微软雅黑" pitchFamily="34" charset="-122"/>
            </a:endParaRPr>
          </a:p>
          <a:p>
            <a:pPr marL="285750" indent="-285750">
              <a:lnSpc>
                <a:spcPct val="150000"/>
              </a:lnSpc>
              <a:buFont typeface="Wingdings" pitchFamily="2" charset="2"/>
              <a:buChar char="l"/>
            </a:pPr>
            <a:endParaRPr lang="en-US" altLang="zh-CN" sz="1400" b="1">
              <a:latin typeface="微软雅黑" pitchFamily="34" charset="-122"/>
              <a:ea typeface="微软雅黑" pitchFamily="34" charset="-122"/>
            </a:endParaRPr>
          </a:p>
          <a:p>
            <a:pPr marL="285750" indent="-285750" algn="just">
              <a:lnSpc>
                <a:spcPct val="150000"/>
              </a:lnSpc>
              <a:buFont typeface="Wingdings" pitchFamily="2" charset="2"/>
              <a:buChar char="l"/>
            </a:pPr>
            <a:r>
              <a:rPr lang="en-US" altLang="zh-CN" sz="1400" b="1">
                <a:latin typeface="微软雅黑" pitchFamily="34" charset="-122"/>
                <a:ea typeface="微软雅黑" pitchFamily="34" charset="-122"/>
              </a:rPr>
              <a:t>Use APIs like GetVehicleInformation() to get vehicle status, turn it into </a:t>
            </a:r>
            <a:r>
              <a:rPr lang="en-US" altLang="zh-CN" sz="1400" b="1">
                <a:solidFill>
                  <a:srgbClr val="ED7D31"/>
                </a:solidFill>
                <a:latin typeface="微软雅黑" pitchFamily="34" charset="-122"/>
                <a:ea typeface="微软雅黑" pitchFamily="34" charset="-122"/>
              </a:rPr>
              <a:t>natural-language prompts</a:t>
            </a:r>
            <a:r>
              <a:rPr lang="en-US" altLang="zh-CN" sz="1400" b="1">
                <a:latin typeface="微软雅黑" pitchFamily="34" charset="-122"/>
                <a:ea typeface="微软雅黑" pitchFamily="34" charset="-122"/>
              </a:rPr>
              <a:t> for Mini‑InternVL2 to generate </a:t>
            </a:r>
            <a:r>
              <a:rPr lang="en-US" altLang="zh-CN" sz="1400" b="1">
                <a:solidFill>
                  <a:srgbClr val="ED7D31"/>
                </a:solidFill>
                <a:latin typeface="微软雅黑" pitchFamily="34" charset="-122"/>
                <a:ea typeface="微软雅黑" pitchFamily="34" charset="-122"/>
              </a:rPr>
              <a:t>driving recommendations</a:t>
            </a:r>
            <a:r>
              <a:rPr lang="en-US" altLang="zh-CN" sz="1400" b="1">
                <a:latin typeface="微软雅黑" pitchFamily="34" charset="-122"/>
                <a:ea typeface="微软雅黑" pitchFamily="34" charset="-122"/>
              </a:rPr>
              <a:t>, then parse them into </a:t>
            </a:r>
            <a:r>
              <a:rPr lang="en-US" altLang="zh-CN" sz="1400" b="1">
                <a:solidFill>
                  <a:srgbClr val="ED7D31"/>
                </a:solidFill>
                <a:latin typeface="微软雅黑" pitchFamily="34" charset="-122"/>
                <a:ea typeface="微软雅黑" pitchFamily="34" charset="-122"/>
              </a:rPr>
              <a:t>control signals </a:t>
            </a:r>
            <a:r>
              <a:rPr lang="en-US" altLang="zh-CN" sz="1400" b="1">
                <a:latin typeface="微软雅黑" pitchFamily="34" charset="-122"/>
                <a:ea typeface="微软雅黑" pitchFamily="34" charset="-122"/>
              </a:rPr>
              <a:t>to drive the truck—leveraging VLMs for smarter, more adaptive decisions.</a:t>
            </a:r>
          </a:p>
          <a:p>
            <a:pPr marL="285750" indent="-285750">
              <a:lnSpc>
                <a:spcPct val="150000"/>
              </a:lnSpc>
              <a:buFont typeface="Wingdings" pitchFamily="2" charset="2"/>
              <a:buChar char="l"/>
            </a:pPr>
            <a:endParaRPr lang="en-US" altLang="zh-CN" sz="1400" b="1">
              <a:latin typeface="微软雅黑" pitchFamily="34" charset="-122"/>
              <a:ea typeface="微软雅黑" pitchFamily="34" charset="-122"/>
            </a:endParaRPr>
          </a:p>
        </p:txBody>
      </p:sp>
    </p:spTree>
    <p:extLst>
      <p:ext uri="{BB962C8B-B14F-4D97-AF65-F5344CB8AC3E}">
        <p14:creationId xmlns:p14="http://schemas.microsoft.com/office/powerpoint/2010/main" val="23896419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6D7496C-3FE7-4F0E-A35B-9FA40B37DADA}"/>
              </a:ext>
            </a:extLst>
          </p:cNvPr>
          <p:cNvSpPr/>
          <p:nvPr/>
        </p:nvSpPr>
        <p:spPr>
          <a:xfrm>
            <a:off x="302006" y="661134"/>
            <a:ext cx="2134015" cy="50959"/>
          </a:xfrm>
          <a:prstGeom prst="rect">
            <a:avLst/>
          </a:prstGeom>
          <a:solidFill>
            <a:srgbClr val="093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sz="1800">
              <a:solidFill>
                <a:prstClr val="white"/>
              </a:solidFill>
              <a:latin typeface="等线" panose="020F0502020204030204"/>
              <a:ea typeface="等线" panose="02010600030101010101" pitchFamily="2" charset="-122"/>
            </a:endParaRPr>
          </a:p>
        </p:txBody>
      </p:sp>
      <p:cxnSp>
        <p:nvCxnSpPr>
          <p:cNvPr id="7" name="直接连接符 6">
            <a:extLst>
              <a:ext uri="{FF2B5EF4-FFF2-40B4-BE49-F238E27FC236}">
                <a16:creationId xmlns:a16="http://schemas.microsoft.com/office/drawing/2014/main" id="{1FEC89E0-90D7-48D8-83FC-0C0A4B1FD9BB}"/>
              </a:ext>
            </a:extLst>
          </p:cNvPr>
          <p:cNvCxnSpPr>
            <a:cxnSpLocks/>
          </p:cNvCxnSpPr>
          <p:nvPr/>
        </p:nvCxnSpPr>
        <p:spPr>
          <a:xfrm>
            <a:off x="302006" y="670560"/>
            <a:ext cx="11587991"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1FEC89E0-90D7-48D8-83FC-0C0A4B1FD9BB}"/>
              </a:ext>
            </a:extLst>
          </p:cNvPr>
          <p:cNvCxnSpPr>
            <a:cxnSpLocks/>
          </p:cNvCxnSpPr>
          <p:nvPr/>
        </p:nvCxnSpPr>
        <p:spPr>
          <a:xfrm>
            <a:off x="302006" y="6584663"/>
            <a:ext cx="10051362"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1FEC89E0-90D7-48D8-83FC-0C0A4B1FD9BB}"/>
              </a:ext>
            </a:extLst>
          </p:cNvPr>
          <p:cNvCxnSpPr>
            <a:cxnSpLocks/>
          </p:cNvCxnSpPr>
          <p:nvPr/>
        </p:nvCxnSpPr>
        <p:spPr>
          <a:xfrm>
            <a:off x="11143461" y="6584663"/>
            <a:ext cx="688875"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0378768" y="6393877"/>
            <a:ext cx="722549" cy="381571"/>
          </a:xfrm>
          <a:prstGeom prst="rect">
            <a:avLst/>
          </a:prstGeom>
          <a:noFill/>
        </p:spPr>
        <p:txBody>
          <a:bodyPr wrap="square" rtlCol="0">
            <a:spAutoFit/>
          </a:bodyPr>
          <a:lstStyle/>
          <a:p>
            <a:pPr algn="ctr"/>
            <a:r>
              <a:rPr lang="en-US" altLang="zh-CN" b="1" dirty="0">
                <a:solidFill>
                  <a:srgbClr val="09397E"/>
                </a:solidFill>
                <a:latin typeface="微软雅黑" panose="020B0503020204020204" pitchFamily="34" charset="-122"/>
                <a:ea typeface="微软雅黑" panose="020B0503020204020204" pitchFamily="34" charset="-122"/>
              </a:rPr>
              <a:t>07</a:t>
            </a:r>
            <a:endParaRPr lang="zh-CN" altLang="en-US" b="1" dirty="0">
              <a:solidFill>
                <a:srgbClr val="09397E"/>
              </a:solidFill>
              <a:latin typeface="微软雅黑" panose="020B0503020204020204" pitchFamily="34" charset="-122"/>
              <a:ea typeface="微软雅黑" panose="020B0503020204020204" pitchFamily="34" charset="-122"/>
            </a:endParaRPr>
          </a:p>
        </p:txBody>
      </p:sp>
      <p:sp>
        <p:nvSpPr>
          <p:cNvPr id="84" name="文本框 83">
            <a:extLst>
              <a:ext uri="{FF2B5EF4-FFF2-40B4-BE49-F238E27FC236}">
                <a16:creationId xmlns:a16="http://schemas.microsoft.com/office/drawing/2014/main" id="{8A89152C-9A7A-2CE4-A858-99962C7B54AE}"/>
              </a:ext>
            </a:extLst>
          </p:cNvPr>
          <p:cNvSpPr txBox="1"/>
          <p:nvPr/>
        </p:nvSpPr>
        <p:spPr>
          <a:xfrm>
            <a:off x="213104" y="229138"/>
            <a:ext cx="10140263" cy="461665"/>
          </a:xfrm>
          <a:prstGeom prst="rect">
            <a:avLst/>
          </a:prstGeom>
          <a:noFill/>
        </p:spPr>
        <p:txBody>
          <a:bodyPr wrap="square" rtlCol="0">
            <a:spAutoFit/>
          </a:bodyPr>
          <a:lstStyle/>
          <a:p>
            <a:r>
              <a:rPr lang="en-US" altLang="zh-CN" sz="2400" b="1">
                <a:solidFill>
                  <a:srgbClr val="09397E"/>
                </a:solidFill>
                <a:latin typeface="微软雅黑" panose="020B0503020204020204" pitchFamily="34" charset="-122"/>
                <a:ea typeface="微软雅黑" panose="020B0503020204020204" pitchFamily="34" charset="-122"/>
              </a:rPr>
              <a:t>Logistics truck autonomous driving simulation demonstration</a:t>
            </a:r>
            <a:endParaRPr lang="zh-CN" altLang="en-US" sz="2400" b="1" dirty="0">
              <a:solidFill>
                <a:srgbClr val="09397E"/>
              </a:solidFill>
              <a:latin typeface="微软雅黑" panose="020B0503020204020204" pitchFamily="34" charset="-122"/>
              <a:ea typeface="微软雅黑" panose="020B0503020204020204" pitchFamily="34" charset="-122"/>
            </a:endParaRPr>
          </a:p>
        </p:txBody>
      </p:sp>
      <p:sp>
        <p:nvSpPr>
          <p:cNvPr id="4" name="Text Placeholder 2">
            <a:extLst>
              <a:ext uri="{FF2B5EF4-FFF2-40B4-BE49-F238E27FC236}">
                <a16:creationId xmlns:a16="http://schemas.microsoft.com/office/drawing/2014/main" id="{47C451E9-890C-3812-1B01-5B6623E7309F}"/>
              </a:ext>
            </a:extLst>
          </p:cNvPr>
          <p:cNvSpPr txBox="1">
            <a:spLocks/>
          </p:cNvSpPr>
          <p:nvPr/>
        </p:nvSpPr>
        <p:spPr>
          <a:xfrm>
            <a:off x="639232" y="756709"/>
            <a:ext cx="9812867" cy="561754"/>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altLang="zh-CN" sz="2000" b="1">
                <a:solidFill>
                  <a:srgbClr val="09397E"/>
                </a:solidFill>
                <a:latin typeface="微软雅黑" pitchFamily="34" charset="-122"/>
                <a:ea typeface="微软雅黑" pitchFamily="34" charset="-122"/>
              </a:rPr>
              <a:t>UC-win/Road Design and simulation of autonomous truck driving</a:t>
            </a:r>
            <a:endParaRPr lang="en-US" altLang="zh-CN" sz="2000" b="1" dirty="0">
              <a:solidFill>
                <a:srgbClr val="09397E"/>
              </a:solidFill>
              <a:latin typeface="微软雅黑" pitchFamily="34" charset="-122"/>
              <a:ea typeface="微软雅黑" pitchFamily="34" charset="-122"/>
            </a:endParaRPr>
          </a:p>
        </p:txBody>
      </p:sp>
      <p:sp>
        <p:nvSpPr>
          <p:cNvPr id="5" name="椭圆 4">
            <a:extLst>
              <a:ext uri="{FF2B5EF4-FFF2-40B4-BE49-F238E27FC236}">
                <a16:creationId xmlns:a16="http://schemas.microsoft.com/office/drawing/2014/main" id="{B51018CE-CE6C-14FD-4394-7C3B8CCC905B}"/>
              </a:ext>
            </a:extLst>
          </p:cNvPr>
          <p:cNvSpPr/>
          <p:nvPr/>
        </p:nvSpPr>
        <p:spPr>
          <a:xfrm rot="10800000" flipV="1">
            <a:off x="413511" y="934620"/>
            <a:ext cx="180000" cy="180000"/>
          </a:xfrm>
          <a:prstGeom prst="ellipse">
            <a:avLst/>
          </a:prstGeom>
          <a:solidFill>
            <a:srgbClr val="09397E"/>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3">
            <a:extLst>
              <a:ext uri="{FF2B5EF4-FFF2-40B4-BE49-F238E27FC236}">
                <a16:creationId xmlns:a16="http://schemas.microsoft.com/office/drawing/2014/main" id="{E96BE6C9-F791-8D53-73B7-B68382B89AFD}"/>
              </a:ext>
            </a:extLst>
          </p:cNvPr>
          <p:cNvCxnSpPr>
            <a:cxnSpLocks/>
          </p:cNvCxnSpPr>
          <p:nvPr/>
        </p:nvCxnSpPr>
        <p:spPr>
          <a:xfrm>
            <a:off x="733043" y="1238190"/>
            <a:ext cx="2229467" cy="0"/>
          </a:xfrm>
          <a:prstGeom prst="line">
            <a:avLst/>
          </a:prstGeom>
          <a:ln>
            <a:solidFill>
              <a:srgbClr val="16397A"/>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56D71E1D-00A7-F270-B5B6-5E6BF6494DF2}"/>
              </a:ext>
            </a:extLst>
          </p:cNvPr>
          <p:cNvSpPr txBox="1"/>
          <p:nvPr/>
        </p:nvSpPr>
        <p:spPr>
          <a:xfrm>
            <a:off x="5338988" y="5874359"/>
            <a:ext cx="2426853" cy="523220"/>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Self-driving truck first-person perspective</a:t>
            </a:r>
            <a:endParaRPr lang="zh-CN" altLang="en-US" sz="1400" b="1">
              <a:solidFill>
                <a:srgbClr val="16397A"/>
              </a:solidFill>
              <a:latin typeface="微软雅黑" pitchFamily="34" charset="-122"/>
              <a:ea typeface="微软雅黑" pitchFamily="34" charset="-122"/>
            </a:endParaRPr>
          </a:p>
        </p:txBody>
      </p:sp>
      <p:grpSp>
        <p:nvGrpSpPr>
          <p:cNvPr id="29" name="组合 28">
            <a:extLst>
              <a:ext uri="{FF2B5EF4-FFF2-40B4-BE49-F238E27FC236}">
                <a16:creationId xmlns:a16="http://schemas.microsoft.com/office/drawing/2014/main" id="{799EF26E-942D-0D99-1785-A2713197F88F}"/>
              </a:ext>
            </a:extLst>
          </p:cNvPr>
          <p:cNvGrpSpPr/>
          <p:nvPr/>
        </p:nvGrpSpPr>
        <p:grpSpPr>
          <a:xfrm>
            <a:off x="593511" y="1597539"/>
            <a:ext cx="10843682" cy="4075096"/>
            <a:chOff x="1592037" y="2138665"/>
            <a:chExt cx="9268743" cy="3483228"/>
          </a:xfrm>
        </p:grpSpPr>
        <p:pic>
          <p:nvPicPr>
            <p:cNvPr id="20" name="图片 19">
              <a:extLst>
                <a:ext uri="{FF2B5EF4-FFF2-40B4-BE49-F238E27FC236}">
                  <a16:creationId xmlns:a16="http://schemas.microsoft.com/office/drawing/2014/main" id="{30028A54-BC99-51B3-4973-17A983EB2C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0937" y="2138665"/>
              <a:ext cx="5759843" cy="3483228"/>
            </a:xfrm>
            <a:prstGeom prst="rect">
              <a:avLst/>
            </a:prstGeom>
          </p:spPr>
        </p:pic>
        <p:pic>
          <p:nvPicPr>
            <p:cNvPr id="23" name="图片 22">
              <a:extLst>
                <a:ext uri="{FF2B5EF4-FFF2-40B4-BE49-F238E27FC236}">
                  <a16:creationId xmlns:a16="http://schemas.microsoft.com/office/drawing/2014/main" id="{6A7C7073-F84F-BAEA-CF2E-D51E137913FB}"/>
                </a:ext>
              </a:extLst>
            </p:cNvPr>
            <p:cNvPicPr>
              <a:picLocks noChangeAspect="1"/>
            </p:cNvPicPr>
            <p:nvPr/>
          </p:nvPicPr>
          <p:blipFill rotWithShape="1">
            <a:blip r:embed="rId4">
              <a:extLst>
                <a:ext uri="{28A0092B-C50C-407E-A947-70E740481C1C}">
                  <a14:useLocalDpi xmlns:a14="http://schemas.microsoft.com/office/drawing/2010/main" val="0"/>
                </a:ext>
              </a:extLst>
            </a:blip>
            <a:srcRect r="39667"/>
            <a:stretch/>
          </p:blipFill>
          <p:spPr>
            <a:xfrm>
              <a:off x="1592037" y="2138665"/>
              <a:ext cx="3508900" cy="3481145"/>
            </a:xfrm>
            <a:prstGeom prst="rect">
              <a:avLst/>
            </a:prstGeom>
          </p:spPr>
        </p:pic>
      </p:grpSp>
      <p:sp>
        <p:nvSpPr>
          <p:cNvPr id="24" name="文本框 23">
            <a:extLst>
              <a:ext uri="{FF2B5EF4-FFF2-40B4-BE49-F238E27FC236}">
                <a16:creationId xmlns:a16="http://schemas.microsoft.com/office/drawing/2014/main" id="{423703A1-16EB-CAA5-5327-7E1085F9EA3F}"/>
              </a:ext>
            </a:extLst>
          </p:cNvPr>
          <p:cNvSpPr txBox="1"/>
          <p:nvPr/>
        </p:nvSpPr>
        <p:spPr>
          <a:xfrm>
            <a:off x="1235079" y="5871503"/>
            <a:ext cx="3333588" cy="523220"/>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Self-driving truck third-person perspective</a:t>
            </a:r>
            <a:endParaRPr lang="zh-CN" altLang="en-US" sz="1400" b="1">
              <a:solidFill>
                <a:srgbClr val="16397A"/>
              </a:solidFill>
              <a:latin typeface="微软雅黑" pitchFamily="34" charset="-122"/>
              <a:ea typeface="微软雅黑" pitchFamily="34" charset="-122"/>
            </a:endParaRPr>
          </a:p>
        </p:txBody>
      </p:sp>
      <p:grpSp>
        <p:nvGrpSpPr>
          <p:cNvPr id="36" name="组合 35">
            <a:extLst>
              <a:ext uri="{FF2B5EF4-FFF2-40B4-BE49-F238E27FC236}">
                <a16:creationId xmlns:a16="http://schemas.microsoft.com/office/drawing/2014/main" id="{A479022B-A25E-3268-924D-BE976D81ECBE}"/>
              </a:ext>
            </a:extLst>
          </p:cNvPr>
          <p:cNvGrpSpPr/>
          <p:nvPr/>
        </p:nvGrpSpPr>
        <p:grpSpPr>
          <a:xfrm>
            <a:off x="5009364" y="5238092"/>
            <a:ext cx="329624" cy="787299"/>
            <a:chOff x="892970" y="5199417"/>
            <a:chExt cx="329624" cy="787299"/>
          </a:xfrm>
        </p:grpSpPr>
        <p:cxnSp>
          <p:nvCxnSpPr>
            <p:cNvPr id="37" name="直线连接符 36">
              <a:extLst>
                <a:ext uri="{FF2B5EF4-FFF2-40B4-BE49-F238E27FC236}">
                  <a16:creationId xmlns:a16="http://schemas.microsoft.com/office/drawing/2014/main" id="{DC873603-660B-25BD-83D8-7BB59B4FBAA1}"/>
                </a:ext>
              </a:extLst>
            </p:cNvPr>
            <p:cNvCxnSpPr>
              <a:cxnSpLocks/>
            </p:cNvCxnSpPr>
            <p:nvPr/>
          </p:nvCxnSpPr>
          <p:spPr>
            <a:xfrm>
              <a:off x="892970" y="5199417"/>
              <a:ext cx="1" cy="787298"/>
            </a:xfrm>
            <a:prstGeom prst="line">
              <a:avLst/>
            </a:prstGeom>
            <a:ln>
              <a:solidFill>
                <a:srgbClr val="09397E"/>
              </a:solidFill>
            </a:ln>
          </p:spPr>
          <p:style>
            <a:lnRef idx="3">
              <a:schemeClr val="accent1"/>
            </a:lnRef>
            <a:fillRef idx="0">
              <a:schemeClr val="accent1"/>
            </a:fillRef>
            <a:effectRef idx="2">
              <a:schemeClr val="accent1"/>
            </a:effectRef>
            <a:fontRef idx="minor">
              <a:schemeClr val="tx1"/>
            </a:fontRef>
          </p:style>
        </p:cxnSp>
        <p:cxnSp>
          <p:nvCxnSpPr>
            <p:cNvPr id="38" name="直线连接符 37">
              <a:extLst>
                <a:ext uri="{FF2B5EF4-FFF2-40B4-BE49-F238E27FC236}">
                  <a16:creationId xmlns:a16="http://schemas.microsoft.com/office/drawing/2014/main" id="{ACE86E2B-AF87-81DA-DF2C-D7384896D242}"/>
                </a:ext>
              </a:extLst>
            </p:cNvPr>
            <p:cNvCxnSpPr>
              <a:cxnSpLocks/>
            </p:cNvCxnSpPr>
            <p:nvPr/>
          </p:nvCxnSpPr>
          <p:spPr>
            <a:xfrm>
              <a:off x="892970" y="5986716"/>
              <a:ext cx="329624" cy="0"/>
            </a:xfrm>
            <a:prstGeom prst="line">
              <a:avLst/>
            </a:prstGeom>
            <a:ln>
              <a:solidFill>
                <a:srgbClr val="09397E"/>
              </a:solidFill>
            </a:ln>
          </p:spPr>
          <p:style>
            <a:lnRef idx="3">
              <a:schemeClr val="accent1"/>
            </a:lnRef>
            <a:fillRef idx="0">
              <a:schemeClr val="accent1"/>
            </a:fillRef>
            <a:effectRef idx="2">
              <a:schemeClr val="accent1"/>
            </a:effectRef>
            <a:fontRef idx="minor">
              <a:schemeClr val="tx1"/>
            </a:fontRef>
          </p:style>
        </p:cxnSp>
      </p:grpSp>
      <p:sp>
        <p:nvSpPr>
          <p:cNvPr id="39" name="文本框 38">
            <a:extLst>
              <a:ext uri="{FF2B5EF4-FFF2-40B4-BE49-F238E27FC236}">
                <a16:creationId xmlns:a16="http://schemas.microsoft.com/office/drawing/2014/main" id="{1F957D01-EB9D-0287-F025-8B6127537AAC}"/>
              </a:ext>
            </a:extLst>
          </p:cNvPr>
          <p:cNvSpPr txBox="1"/>
          <p:nvPr/>
        </p:nvSpPr>
        <p:spPr>
          <a:xfrm>
            <a:off x="8752062" y="5824709"/>
            <a:ext cx="2587527" cy="738664"/>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VLM visual language model interaction information</a:t>
            </a:r>
            <a:endParaRPr lang="zh-CN" altLang="en-US" sz="1400" b="1">
              <a:solidFill>
                <a:srgbClr val="16397A"/>
              </a:solidFill>
              <a:latin typeface="微软雅黑" pitchFamily="34" charset="-122"/>
              <a:ea typeface="微软雅黑" pitchFamily="34" charset="-122"/>
            </a:endParaRPr>
          </a:p>
        </p:txBody>
      </p:sp>
      <p:grpSp>
        <p:nvGrpSpPr>
          <p:cNvPr id="40" name="组合 39">
            <a:extLst>
              <a:ext uri="{FF2B5EF4-FFF2-40B4-BE49-F238E27FC236}">
                <a16:creationId xmlns:a16="http://schemas.microsoft.com/office/drawing/2014/main" id="{12BBB91D-930C-9E81-039A-B6F54762BB96}"/>
              </a:ext>
            </a:extLst>
          </p:cNvPr>
          <p:cNvGrpSpPr/>
          <p:nvPr/>
        </p:nvGrpSpPr>
        <p:grpSpPr>
          <a:xfrm flipH="1">
            <a:off x="10904524" y="5241172"/>
            <a:ext cx="329624" cy="787299"/>
            <a:chOff x="892970" y="5199417"/>
            <a:chExt cx="329624" cy="787299"/>
          </a:xfrm>
        </p:grpSpPr>
        <p:cxnSp>
          <p:nvCxnSpPr>
            <p:cNvPr id="41" name="直线连接符 40">
              <a:extLst>
                <a:ext uri="{FF2B5EF4-FFF2-40B4-BE49-F238E27FC236}">
                  <a16:creationId xmlns:a16="http://schemas.microsoft.com/office/drawing/2014/main" id="{EC6B33F8-D128-6706-080F-653E414E05CB}"/>
                </a:ext>
              </a:extLst>
            </p:cNvPr>
            <p:cNvCxnSpPr>
              <a:cxnSpLocks/>
            </p:cNvCxnSpPr>
            <p:nvPr/>
          </p:nvCxnSpPr>
          <p:spPr>
            <a:xfrm>
              <a:off x="892970" y="5199417"/>
              <a:ext cx="1" cy="787298"/>
            </a:xfrm>
            <a:prstGeom prst="line">
              <a:avLst/>
            </a:prstGeom>
            <a:ln>
              <a:solidFill>
                <a:srgbClr val="09397E"/>
              </a:solidFill>
            </a:ln>
          </p:spPr>
          <p:style>
            <a:lnRef idx="3">
              <a:schemeClr val="accent1"/>
            </a:lnRef>
            <a:fillRef idx="0">
              <a:schemeClr val="accent1"/>
            </a:fillRef>
            <a:effectRef idx="2">
              <a:schemeClr val="accent1"/>
            </a:effectRef>
            <a:fontRef idx="minor">
              <a:schemeClr val="tx1"/>
            </a:fontRef>
          </p:style>
        </p:cxnSp>
        <p:cxnSp>
          <p:nvCxnSpPr>
            <p:cNvPr id="42" name="直线连接符 41">
              <a:extLst>
                <a:ext uri="{FF2B5EF4-FFF2-40B4-BE49-F238E27FC236}">
                  <a16:creationId xmlns:a16="http://schemas.microsoft.com/office/drawing/2014/main" id="{1558CD49-184B-9B6F-9544-C357AA593B2A}"/>
                </a:ext>
              </a:extLst>
            </p:cNvPr>
            <p:cNvCxnSpPr>
              <a:cxnSpLocks/>
            </p:cNvCxnSpPr>
            <p:nvPr/>
          </p:nvCxnSpPr>
          <p:spPr>
            <a:xfrm>
              <a:off x="892970" y="5986716"/>
              <a:ext cx="329624" cy="0"/>
            </a:xfrm>
            <a:prstGeom prst="line">
              <a:avLst/>
            </a:prstGeom>
            <a:ln>
              <a:solidFill>
                <a:srgbClr val="09397E"/>
              </a:solidFill>
            </a:ln>
          </p:spPr>
          <p:style>
            <a:lnRef idx="3">
              <a:schemeClr val="accent1"/>
            </a:lnRef>
            <a:fillRef idx="0">
              <a:schemeClr val="accent1"/>
            </a:fillRef>
            <a:effectRef idx="2">
              <a:schemeClr val="accent1"/>
            </a:effectRef>
            <a:fontRef idx="minor">
              <a:schemeClr val="tx1"/>
            </a:fontRef>
          </p:style>
        </p:cxnSp>
      </p:grpSp>
      <p:grpSp>
        <p:nvGrpSpPr>
          <p:cNvPr id="43" name="组合 42">
            <a:extLst>
              <a:ext uri="{FF2B5EF4-FFF2-40B4-BE49-F238E27FC236}">
                <a16:creationId xmlns:a16="http://schemas.microsoft.com/office/drawing/2014/main" id="{7A826C3F-47D9-0E63-1AEA-2061B6789F69}"/>
              </a:ext>
            </a:extLst>
          </p:cNvPr>
          <p:cNvGrpSpPr/>
          <p:nvPr/>
        </p:nvGrpSpPr>
        <p:grpSpPr>
          <a:xfrm>
            <a:off x="897503" y="5238091"/>
            <a:ext cx="329624" cy="787299"/>
            <a:chOff x="892970" y="5199417"/>
            <a:chExt cx="329624" cy="787299"/>
          </a:xfrm>
        </p:grpSpPr>
        <p:cxnSp>
          <p:nvCxnSpPr>
            <p:cNvPr id="44" name="直线连接符 43">
              <a:extLst>
                <a:ext uri="{FF2B5EF4-FFF2-40B4-BE49-F238E27FC236}">
                  <a16:creationId xmlns:a16="http://schemas.microsoft.com/office/drawing/2014/main" id="{B144611E-FDC4-A1CD-61C5-3A995B25C93F}"/>
                </a:ext>
              </a:extLst>
            </p:cNvPr>
            <p:cNvCxnSpPr>
              <a:cxnSpLocks/>
            </p:cNvCxnSpPr>
            <p:nvPr/>
          </p:nvCxnSpPr>
          <p:spPr>
            <a:xfrm>
              <a:off x="892970" y="5199417"/>
              <a:ext cx="1" cy="787298"/>
            </a:xfrm>
            <a:prstGeom prst="line">
              <a:avLst/>
            </a:prstGeom>
            <a:ln>
              <a:solidFill>
                <a:srgbClr val="09397E"/>
              </a:solidFill>
            </a:ln>
          </p:spPr>
          <p:style>
            <a:lnRef idx="3">
              <a:schemeClr val="accent1"/>
            </a:lnRef>
            <a:fillRef idx="0">
              <a:schemeClr val="accent1"/>
            </a:fillRef>
            <a:effectRef idx="2">
              <a:schemeClr val="accent1"/>
            </a:effectRef>
            <a:fontRef idx="minor">
              <a:schemeClr val="tx1"/>
            </a:fontRef>
          </p:style>
        </p:cxnSp>
        <p:cxnSp>
          <p:nvCxnSpPr>
            <p:cNvPr id="45" name="直线连接符 44">
              <a:extLst>
                <a:ext uri="{FF2B5EF4-FFF2-40B4-BE49-F238E27FC236}">
                  <a16:creationId xmlns:a16="http://schemas.microsoft.com/office/drawing/2014/main" id="{EA44FEA0-6D27-B7BE-FC3A-F6BA46DC7E56}"/>
                </a:ext>
              </a:extLst>
            </p:cNvPr>
            <p:cNvCxnSpPr>
              <a:cxnSpLocks/>
            </p:cNvCxnSpPr>
            <p:nvPr/>
          </p:nvCxnSpPr>
          <p:spPr>
            <a:xfrm>
              <a:off x="892970" y="5986716"/>
              <a:ext cx="329624" cy="0"/>
            </a:xfrm>
            <a:prstGeom prst="line">
              <a:avLst/>
            </a:prstGeom>
            <a:ln>
              <a:solidFill>
                <a:srgbClr val="09397E"/>
              </a:solidFill>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30368588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BCCFBB2E-811C-42D5-8E06-F23D5F7BD4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407" r="7407"/>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a:extLst>
              <a:ext uri="{FF2B5EF4-FFF2-40B4-BE49-F238E27FC236}">
                <a16:creationId xmlns:a16="http://schemas.microsoft.com/office/drawing/2014/main" id="{3898A203-66DD-4AE4-9FE2-CA93A1AD171C}"/>
              </a:ext>
            </a:extLst>
          </p:cNvPr>
          <p:cNvSpPr/>
          <p:nvPr/>
        </p:nvSpPr>
        <p:spPr>
          <a:xfrm>
            <a:off x="8965" y="0"/>
            <a:ext cx="12192000" cy="6858000"/>
          </a:xfrm>
          <a:prstGeom prst="rect">
            <a:avLst/>
          </a:prstGeom>
          <a:solidFill>
            <a:srgbClr val="09397E">
              <a:alpha val="99000"/>
            </a:srgbClr>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6" name="组合 15">
            <a:extLst>
              <a:ext uri="{FF2B5EF4-FFF2-40B4-BE49-F238E27FC236}">
                <a16:creationId xmlns:a16="http://schemas.microsoft.com/office/drawing/2014/main" id="{CF280167-A8D1-487E-B6BA-F6486B82A03D}"/>
              </a:ext>
            </a:extLst>
          </p:cNvPr>
          <p:cNvGrpSpPr/>
          <p:nvPr/>
        </p:nvGrpSpPr>
        <p:grpSpPr>
          <a:xfrm>
            <a:off x="5490259" y="1505449"/>
            <a:ext cx="1211484" cy="1211483"/>
            <a:chOff x="5309676" y="1842197"/>
            <a:chExt cx="1228609" cy="1228609"/>
          </a:xfrm>
        </p:grpSpPr>
        <p:sp>
          <p:nvSpPr>
            <p:cNvPr id="17" name="椭圆 16">
              <a:extLst>
                <a:ext uri="{FF2B5EF4-FFF2-40B4-BE49-F238E27FC236}">
                  <a16:creationId xmlns:a16="http://schemas.microsoft.com/office/drawing/2014/main" id="{08F02296-BCD8-4EA3-B99B-2E7DF7AA7EAF}"/>
                </a:ext>
              </a:extLst>
            </p:cNvPr>
            <p:cNvSpPr/>
            <p:nvPr/>
          </p:nvSpPr>
          <p:spPr>
            <a:xfrm>
              <a:off x="5309676" y="1842197"/>
              <a:ext cx="1228609" cy="1228609"/>
            </a:xfrm>
            <a:prstGeom prst="ellipse">
              <a:avLst/>
            </a:prstGeom>
            <a:noFill/>
            <a:ln w="28575" cap="flat" cmpd="sng" algn="ctr">
              <a:solidFill>
                <a:sysClr val="window" lastClr="FFFFFF"/>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Freeform 5">
              <a:extLst>
                <a:ext uri="{FF2B5EF4-FFF2-40B4-BE49-F238E27FC236}">
                  <a16:creationId xmlns:a16="http://schemas.microsoft.com/office/drawing/2014/main" id="{C03E88EA-B2CC-4DB2-8FDB-12C1BFE9F707}"/>
                </a:ext>
              </a:extLst>
            </p:cNvPr>
            <p:cNvSpPr>
              <a:spLocks noEditPoints="1"/>
            </p:cNvSpPr>
            <p:nvPr/>
          </p:nvSpPr>
          <p:spPr bwMode="auto">
            <a:xfrm>
              <a:off x="5622867" y="2127888"/>
              <a:ext cx="602226" cy="657226"/>
            </a:xfrm>
            <a:custGeom>
              <a:avLst/>
              <a:gdLst>
                <a:gd name="T0" fmla="*/ 416 w 2758"/>
                <a:gd name="T1" fmla="*/ 3010 h 3010"/>
                <a:gd name="T2" fmla="*/ 211 w 2758"/>
                <a:gd name="T3" fmla="*/ 2441 h 3010"/>
                <a:gd name="T4" fmla="*/ 7 w 2758"/>
                <a:gd name="T5" fmla="*/ 2349 h 3010"/>
                <a:gd name="T6" fmla="*/ 211 w 2758"/>
                <a:gd name="T7" fmla="*/ 2257 h 3010"/>
                <a:gd name="T8" fmla="*/ 107 w 2758"/>
                <a:gd name="T9" fmla="*/ 1880 h 3010"/>
                <a:gd name="T10" fmla="*/ 107 w 2758"/>
                <a:gd name="T11" fmla="*/ 1696 h 3010"/>
                <a:gd name="T12" fmla="*/ 211 w 2758"/>
                <a:gd name="T13" fmla="*/ 1315 h 3010"/>
                <a:gd name="T14" fmla="*/ 9 w 2758"/>
                <a:gd name="T15" fmla="*/ 1223 h 3010"/>
                <a:gd name="T16" fmla="*/ 211 w 2758"/>
                <a:gd name="T17" fmla="*/ 1131 h 3010"/>
                <a:gd name="T18" fmla="*/ 99 w 2758"/>
                <a:gd name="T19" fmla="*/ 752 h 3010"/>
                <a:gd name="T20" fmla="*/ 99 w 2758"/>
                <a:gd name="T21" fmla="*/ 568 h 3010"/>
                <a:gd name="T22" fmla="*/ 211 w 2758"/>
                <a:gd name="T23" fmla="*/ 194 h 3010"/>
                <a:gd name="T24" fmla="*/ 2453 w 2758"/>
                <a:gd name="T25" fmla="*/ 0 h 3010"/>
                <a:gd name="T26" fmla="*/ 2758 w 2758"/>
                <a:gd name="T27" fmla="*/ 2728 h 3010"/>
                <a:gd name="T28" fmla="*/ 415 w 2758"/>
                <a:gd name="T29" fmla="*/ 188 h 3010"/>
                <a:gd name="T30" fmla="*/ 414 w 2758"/>
                <a:gd name="T31" fmla="*/ 568 h 3010"/>
                <a:gd name="T32" fmla="*/ 613 w 2758"/>
                <a:gd name="T33" fmla="*/ 660 h 3010"/>
                <a:gd name="T34" fmla="*/ 414 w 2758"/>
                <a:gd name="T35" fmla="*/ 752 h 3010"/>
                <a:gd name="T36" fmla="*/ 523 w 2758"/>
                <a:gd name="T37" fmla="*/ 1131 h 3010"/>
                <a:gd name="T38" fmla="*/ 523 w 2758"/>
                <a:gd name="T39" fmla="*/ 1315 h 3010"/>
                <a:gd name="T40" fmla="*/ 414 w 2758"/>
                <a:gd name="T41" fmla="*/ 1696 h 3010"/>
                <a:gd name="T42" fmla="*/ 620 w 2758"/>
                <a:gd name="T43" fmla="*/ 1788 h 3010"/>
                <a:gd name="T44" fmla="*/ 414 w 2758"/>
                <a:gd name="T45" fmla="*/ 1880 h 3010"/>
                <a:gd name="T46" fmla="*/ 521 w 2758"/>
                <a:gd name="T47" fmla="*/ 2257 h 3010"/>
                <a:gd name="T48" fmla="*/ 521 w 2758"/>
                <a:gd name="T49" fmla="*/ 2442 h 3010"/>
                <a:gd name="T50" fmla="*/ 414 w 2758"/>
                <a:gd name="T51" fmla="*/ 2822 h 3010"/>
                <a:gd name="T52" fmla="*/ 2045 w 2758"/>
                <a:gd name="T53" fmla="*/ 188 h 3010"/>
                <a:gd name="T54" fmla="*/ 415 w 2758"/>
                <a:gd name="T55" fmla="*/ 188 h 3010"/>
                <a:gd name="T56" fmla="*/ 2453 w 2758"/>
                <a:gd name="T57" fmla="*/ 188 h 3010"/>
                <a:gd name="T58" fmla="*/ 2249 w 2758"/>
                <a:gd name="T59" fmla="*/ 2822 h 3010"/>
                <a:gd name="T60" fmla="*/ 2555 w 2758"/>
                <a:gd name="T61" fmla="*/ 2728 h 3010"/>
                <a:gd name="T62" fmla="*/ 2555 w 2758"/>
                <a:gd name="T63" fmla="*/ 282 h 3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8" h="3010">
                  <a:moveTo>
                    <a:pt x="2453" y="3010"/>
                  </a:moveTo>
                  <a:cubicBezTo>
                    <a:pt x="416" y="3010"/>
                    <a:pt x="416" y="3010"/>
                    <a:pt x="416" y="3010"/>
                  </a:cubicBezTo>
                  <a:cubicBezTo>
                    <a:pt x="343" y="3010"/>
                    <a:pt x="211" y="2977"/>
                    <a:pt x="211" y="2822"/>
                  </a:cubicBezTo>
                  <a:cubicBezTo>
                    <a:pt x="211" y="2441"/>
                    <a:pt x="211" y="2441"/>
                    <a:pt x="211" y="2441"/>
                  </a:cubicBezTo>
                  <a:cubicBezTo>
                    <a:pt x="107" y="2441"/>
                    <a:pt x="107" y="2441"/>
                    <a:pt x="107" y="2441"/>
                  </a:cubicBezTo>
                  <a:cubicBezTo>
                    <a:pt x="52" y="2441"/>
                    <a:pt x="7" y="2400"/>
                    <a:pt x="7" y="2349"/>
                  </a:cubicBezTo>
                  <a:cubicBezTo>
                    <a:pt x="7" y="2298"/>
                    <a:pt x="52" y="2257"/>
                    <a:pt x="107" y="2257"/>
                  </a:cubicBezTo>
                  <a:cubicBezTo>
                    <a:pt x="211" y="2257"/>
                    <a:pt x="211" y="2257"/>
                    <a:pt x="211" y="2257"/>
                  </a:cubicBezTo>
                  <a:cubicBezTo>
                    <a:pt x="211" y="1880"/>
                    <a:pt x="211" y="1880"/>
                    <a:pt x="211" y="1880"/>
                  </a:cubicBezTo>
                  <a:cubicBezTo>
                    <a:pt x="107" y="1880"/>
                    <a:pt x="107" y="1880"/>
                    <a:pt x="107" y="1880"/>
                  </a:cubicBezTo>
                  <a:cubicBezTo>
                    <a:pt x="52" y="1880"/>
                    <a:pt x="7" y="1839"/>
                    <a:pt x="7" y="1787"/>
                  </a:cubicBezTo>
                  <a:cubicBezTo>
                    <a:pt x="7" y="1737"/>
                    <a:pt x="52" y="1696"/>
                    <a:pt x="107" y="1696"/>
                  </a:cubicBezTo>
                  <a:cubicBezTo>
                    <a:pt x="211" y="1696"/>
                    <a:pt x="211" y="1696"/>
                    <a:pt x="211" y="1696"/>
                  </a:cubicBezTo>
                  <a:cubicBezTo>
                    <a:pt x="211" y="1315"/>
                    <a:pt x="211" y="1315"/>
                    <a:pt x="211" y="1315"/>
                  </a:cubicBezTo>
                  <a:cubicBezTo>
                    <a:pt x="109" y="1315"/>
                    <a:pt x="109" y="1315"/>
                    <a:pt x="109" y="1315"/>
                  </a:cubicBezTo>
                  <a:cubicBezTo>
                    <a:pt x="54" y="1315"/>
                    <a:pt x="9" y="1274"/>
                    <a:pt x="9" y="1223"/>
                  </a:cubicBezTo>
                  <a:cubicBezTo>
                    <a:pt x="9" y="1172"/>
                    <a:pt x="54" y="1131"/>
                    <a:pt x="109" y="1131"/>
                  </a:cubicBezTo>
                  <a:cubicBezTo>
                    <a:pt x="211" y="1131"/>
                    <a:pt x="211" y="1131"/>
                    <a:pt x="211" y="1131"/>
                  </a:cubicBezTo>
                  <a:cubicBezTo>
                    <a:pt x="211" y="752"/>
                    <a:pt x="211" y="752"/>
                    <a:pt x="211" y="752"/>
                  </a:cubicBezTo>
                  <a:cubicBezTo>
                    <a:pt x="99" y="752"/>
                    <a:pt x="99" y="752"/>
                    <a:pt x="99" y="752"/>
                  </a:cubicBezTo>
                  <a:cubicBezTo>
                    <a:pt x="44" y="752"/>
                    <a:pt x="0" y="711"/>
                    <a:pt x="0" y="660"/>
                  </a:cubicBezTo>
                  <a:cubicBezTo>
                    <a:pt x="0" y="609"/>
                    <a:pt x="44" y="568"/>
                    <a:pt x="99" y="568"/>
                  </a:cubicBezTo>
                  <a:cubicBezTo>
                    <a:pt x="211" y="568"/>
                    <a:pt x="211" y="568"/>
                    <a:pt x="211" y="568"/>
                  </a:cubicBezTo>
                  <a:cubicBezTo>
                    <a:pt x="211" y="194"/>
                    <a:pt x="211" y="194"/>
                    <a:pt x="211" y="194"/>
                  </a:cubicBezTo>
                  <a:cubicBezTo>
                    <a:pt x="211" y="100"/>
                    <a:pt x="274" y="0"/>
                    <a:pt x="421" y="0"/>
                  </a:cubicBezTo>
                  <a:cubicBezTo>
                    <a:pt x="2453" y="0"/>
                    <a:pt x="2453" y="0"/>
                    <a:pt x="2453" y="0"/>
                  </a:cubicBezTo>
                  <a:cubicBezTo>
                    <a:pt x="2622" y="0"/>
                    <a:pt x="2758" y="126"/>
                    <a:pt x="2758" y="282"/>
                  </a:cubicBezTo>
                  <a:cubicBezTo>
                    <a:pt x="2758" y="2728"/>
                    <a:pt x="2758" y="2728"/>
                    <a:pt x="2758" y="2728"/>
                  </a:cubicBezTo>
                  <a:cubicBezTo>
                    <a:pt x="2758" y="2883"/>
                    <a:pt x="2622" y="3010"/>
                    <a:pt x="2453" y="3010"/>
                  </a:cubicBezTo>
                  <a:close/>
                  <a:moveTo>
                    <a:pt x="415" y="188"/>
                  </a:moveTo>
                  <a:cubicBezTo>
                    <a:pt x="415" y="190"/>
                    <a:pt x="414" y="192"/>
                    <a:pt x="414" y="194"/>
                  </a:cubicBezTo>
                  <a:cubicBezTo>
                    <a:pt x="414" y="568"/>
                    <a:pt x="414" y="568"/>
                    <a:pt x="414" y="568"/>
                  </a:cubicBezTo>
                  <a:cubicBezTo>
                    <a:pt x="513" y="568"/>
                    <a:pt x="513" y="568"/>
                    <a:pt x="513" y="568"/>
                  </a:cubicBezTo>
                  <a:cubicBezTo>
                    <a:pt x="568" y="568"/>
                    <a:pt x="613" y="609"/>
                    <a:pt x="613" y="660"/>
                  </a:cubicBezTo>
                  <a:cubicBezTo>
                    <a:pt x="613" y="711"/>
                    <a:pt x="568" y="752"/>
                    <a:pt x="513" y="752"/>
                  </a:cubicBezTo>
                  <a:cubicBezTo>
                    <a:pt x="414" y="752"/>
                    <a:pt x="414" y="752"/>
                    <a:pt x="414" y="752"/>
                  </a:cubicBezTo>
                  <a:cubicBezTo>
                    <a:pt x="414" y="1131"/>
                    <a:pt x="414" y="1131"/>
                    <a:pt x="414" y="1131"/>
                  </a:cubicBezTo>
                  <a:cubicBezTo>
                    <a:pt x="523" y="1131"/>
                    <a:pt x="523" y="1131"/>
                    <a:pt x="523" y="1131"/>
                  </a:cubicBezTo>
                  <a:cubicBezTo>
                    <a:pt x="578" y="1131"/>
                    <a:pt x="623" y="1172"/>
                    <a:pt x="623" y="1223"/>
                  </a:cubicBezTo>
                  <a:cubicBezTo>
                    <a:pt x="623" y="1274"/>
                    <a:pt x="578" y="1315"/>
                    <a:pt x="523" y="1315"/>
                  </a:cubicBezTo>
                  <a:cubicBezTo>
                    <a:pt x="414" y="1315"/>
                    <a:pt x="414" y="1315"/>
                    <a:pt x="414" y="1315"/>
                  </a:cubicBezTo>
                  <a:cubicBezTo>
                    <a:pt x="414" y="1696"/>
                    <a:pt x="414" y="1696"/>
                    <a:pt x="414" y="1696"/>
                  </a:cubicBezTo>
                  <a:cubicBezTo>
                    <a:pt x="521" y="1696"/>
                    <a:pt x="521" y="1696"/>
                    <a:pt x="521" y="1696"/>
                  </a:cubicBezTo>
                  <a:cubicBezTo>
                    <a:pt x="576" y="1696"/>
                    <a:pt x="620" y="1737"/>
                    <a:pt x="620" y="1788"/>
                  </a:cubicBezTo>
                  <a:cubicBezTo>
                    <a:pt x="620" y="1839"/>
                    <a:pt x="576" y="1880"/>
                    <a:pt x="521" y="1880"/>
                  </a:cubicBezTo>
                  <a:cubicBezTo>
                    <a:pt x="414" y="1880"/>
                    <a:pt x="414" y="1880"/>
                    <a:pt x="414" y="1880"/>
                  </a:cubicBezTo>
                  <a:cubicBezTo>
                    <a:pt x="414" y="2257"/>
                    <a:pt x="414" y="2257"/>
                    <a:pt x="414" y="2257"/>
                  </a:cubicBezTo>
                  <a:cubicBezTo>
                    <a:pt x="521" y="2257"/>
                    <a:pt x="521" y="2257"/>
                    <a:pt x="521" y="2257"/>
                  </a:cubicBezTo>
                  <a:cubicBezTo>
                    <a:pt x="576" y="2257"/>
                    <a:pt x="620" y="2299"/>
                    <a:pt x="620" y="2350"/>
                  </a:cubicBezTo>
                  <a:cubicBezTo>
                    <a:pt x="620" y="2400"/>
                    <a:pt x="576" y="2442"/>
                    <a:pt x="521" y="2442"/>
                  </a:cubicBezTo>
                  <a:cubicBezTo>
                    <a:pt x="414" y="2442"/>
                    <a:pt x="414" y="2442"/>
                    <a:pt x="414" y="2442"/>
                  </a:cubicBezTo>
                  <a:cubicBezTo>
                    <a:pt x="414" y="2822"/>
                    <a:pt x="414" y="2822"/>
                    <a:pt x="414" y="2822"/>
                  </a:cubicBezTo>
                  <a:cubicBezTo>
                    <a:pt x="2045" y="2822"/>
                    <a:pt x="2045" y="2822"/>
                    <a:pt x="2045" y="2822"/>
                  </a:cubicBezTo>
                  <a:cubicBezTo>
                    <a:pt x="2045" y="188"/>
                    <a:pt x="2045" y="188"/>
                    <a:pt x="2045" y="188"/>
                  </a:cubicBezTo>
                  <a:cubicBezTo>
                    <a:pt x="421" y="188"/>
                    <a:pt x="421" y="188"/>
                    <a:pt x="421" y="188"/>
                  </a:cubicBezTo>
                  <a:cubicBezTo>
                    <a:pt x="419" y="188"/>
                    <a:pt x="417" y="188"/>
                    <a:pt x="415" y="188"/>
                  </a:cubicBezTo>
                  <a:close/>
                  <a:moveTo>
                    <a:pt x="2555" y="282"/>
                  </a:moveTo>
                  <a:cubicBezTo>
                    <a:pt x="2555" y="230"/>
                    <a:pt x="2509" y="188"/>
                    <a:pt x="2453" y="188"/>
                  </a:cubicBezTo>
                  <a:cubicBezTo>
                    <a:pt x="2249" y="188"/>
                    <a:pt x="2249" y="188"/>
                    <a:pt x="2249" y="188"/>
                  </a:cubicBezTo>
                  <a:cubicBezTo>
                    <a:pt x="2249" y="2822"/>
                    <a:pt x="2249" y="2822"/>
                    <a:pt x="2249" y="2822"/>
                  </a:cubicBezTo>
                  <a:cubicBezTo>
                    <a:pt x="2453" y="2822"/>
                    <a:pt x="2453" y="2822"/>
                    <a:pt x="2453" y="2822"/>
                  </a:cubicBezTo>
                  <a:cubicBezTo>
                    <a:pt x="2509" y="2822"/>
                    <a:pt x="2555" y="2780"/>
                    <a:pt x="2555" y="2728"/>
                  </a:cubicBezTo>
                  <a:lnTo>
                    <a:pt x="2555" y="282"/>
                  </a:lnTo>
                  <a:close/>
                  <a:moveTo>
                    <a:pt x="2555" y="282"/>
                  </a:moveTo>
                  <a:cubicBezTo>
                    <a:pt x="2555" y="282"/>
                    <a:pt x="2555" y="282"/>
                    <a:pt x="2555" y="282"/>
                  </a:cubicBezTo>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cxnSp>
        <p:nvCxnSpPr>
          <p:cNvPr id="19" name="直接连接符 18">
            <a:extLst>
              <a:ext uri="{FF2B5EF4-FFF2-40B4-BE49-F238E27FC236}">
                <a16:creationId xmlns:a16="http://schemas.microsoft.com/office/drawing/2014/main" id="{7987151B-9035-44E9-940E-CD2F812AB566}"/>
              </a:ext>
            </a:extLst>
          </p:cNvPr>
          <p:cNvCxnSpPr>
            <a:cxnSpLocks/>
          </p:cNvCxnSpPr>
          <p:nvPr/>
        </p:nvCxnSpPr>
        <p:spPr>
          <a:xfrm>
            <a:off x="3937839" y="3934397"/>
            <a:ext cx="4349635" cy="0"/>
          </a:xfrm>
          <a:prstGeom prst="line">
            <a:avLst/>
          </a:prstGeom>
          <a:noFill/>
          <a:ln w="6350" cap="flat" cmpd="sng" algn="ctr">
            <a:solidFill>
              <a:sysClr val="window" lastClr="FFFFFF"/>
            </a:solidFill>
            <a:prstDash val="solid"/>
            <a:miter lim="800000"/>
          </a:ln>
          <a:effectLst/>
        </p:spPr>
      </p:cxnSp>
      <p:sp>
        <p:nvSpPr>
          <p:cNvPr id="10" name="矩形 9">
            <a:extLst>
              <a:ext uri="{FF2B5EF4-FFF2-40B4-BE49-F238E27FC236}">
                <a16:creationId xmlns:a16="http://schemas.microsoft.com/office/drawing/2014/main" id="{6124F5F1-A1D6-416E-805A-06023F910F7A}"/>
              </a:ext>
            </a:extLst>
          </p:cNvPr>
          <p:cNvSpPr/>
          <p:nvPr/>
        </p:nvSpPr>
        <p:spPr>
          <a:xfrm>
            <a:off x="1187450" y="3228713"/>
            <a:ext cx="10712450" cy="646331"/>
          </a:xfrm>
          <a:prstGeom prst="rect">
            <a:avLst/>
          </a:prstGeom>
        </p:spPr>
        <p:txBody>
          <a:bodyPr wrap="square">
            <a:spAutoFit/>
          </a:bodyPr>
          <a:lstStyle/>
          <a:p>
            <a:pPr defTabSz="914377">
              <a:defRPr/>
            </a:pPr>
            <a:r>
              <a:rPr lang="en-US" altLang="zh-CN" sz="3600">
                <a:solidFill>
                  <a:schemeClr val="bg1"/>
                </a:solidFill>
                <a:latin typeface="微软雅黑" panose="020B0503020204020204" pitchFamily="34" charset="-122"/>
                <a:ea typeface="微软雅黑" panose="020B0503020204020204" pitchFamily="34" charset="-122"/>
              </a:rPr>
              <a:t>Innovative features and application prospects</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9E3F589C-3F7C-289E-3DA0-A387C63D7791}"/>
              </a:ext>
            </a:extLst>
          </p:cNvPr>
          <p:cNvSpPr/>
          <p:nvPr/>
        </p:nvSpPr>
        <p:spPr>
          <a:xfrm>
            <a:off x="3220166" y="4053104"/>
            <a:ext cx="5784979" cy="338554"/>
          </a:xfrm>
          <a:prstGeom prst="rect">
            <a:avLst/>
          </a:prstGeom>
        </p:spPr>
        <p:txBody>
          <a:bodyPr wrap="square">
            <a:spAutoFit/>
          </a:bodyPr>
          <a:lstStyle/>
          <a:p>
            <a:pPr algn="ctr" defTabSz="914377">
              <a:defRPr/>
            </a:pPr>
            <a:r>
              <a:rPr lang="en-US" altLang="zh-CN" sz="1600" dirty="0">
                <a:solidFill>
                  <a:prstClr val="white"/>
                </a:solidFill>
                <a:latin typeface="微软雅黑 Light" panose="020B0502040204020203" pitchFamily="34" charset="-122"/>
                <a:ea typeface="微软雅黑 Light" panose="020B0502040204020203" pitchFamily="34" charset="-122"/>
              </a:rPr>
              <a:t>INNOVATIVE FEATURES AND APPLICATION PROSPECTS</a:t>
            </a:r>
            <a:endParaRPr lang="en" altLang="zh-CN" sz="1600" dirty="0">
              <a:solidFill>
                <a:prstClr val="white"/>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059719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6D7496C-3FE7-4F0E-A35B-9FA40B37DADA}"/>
              </a:ext>
            </a:extLst>
          </p:cNvPr>
          <p:cNvSpPr/>
          <p:nvPr/>
        </p:nvSpPr>
        <p:spPr>
          <a:xfrm>
            <a:off x="302006" y="661134"/>
            <a:ext cx="2134015" cy="50959"/>
          </a:xfrm>
          <a:prstGeom prst="rect">
            <a:avLst/>
          </a:prstGeom>
          <a:solidFill>
            <a:srgbClr val="093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sz="1800">
              <a:solidFill>
                <a:prstClr val="white"/>
              </a:solidFill>
              <a:latin typeface="等线" panose="020F0502020204030204"/>
              <a:ea typeface="等线" panose="02010600030101010101" pitchFamily="2" charset="-122"/>
            </a:endParaRPr>
          </a:p>
        </p:txBody>
      </p:sp>
      <p:cxnSp>
        <p:nvCxnSpPr>
          <p:cNvPr id="7" name="直接连接符 6">
            <a:extLst>
              <a:ext uri="{FF2B5EF4-FFF2-40B4-BE49-F238E27FC236}">
                <a16:creationId xmlns:a16="http://schemas.microsoft.com/office/drawing/2014/main" id="{1FEC89E0-90D7-48D8-83FC-0C0A4B1FD9BB}"/>
              </a:ext>
            </a:extLst>
          </p:cNvPr>
          <p:cNvCxnSpPr>
            <a:cxnSpLocks/>
          </p:cNvCxnSpPr>
          <p:nvPr/>
        </p:nvCxnSpPr>
        <p:spPr>
          <a:xfrm>
            <a:off x="302006" y="670560"/>
            <a:ext cx="11587991"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1FEC89E0-90D7-48D8-83FC-0C0A4B1FD9BB}"/>
              </a:ext>
            </a:extLst>
          </p:cNvPr>
          <p:cNvCxnSpPr>
            <a:cxnSpLocks/>
          </p:cNvCxnSpPr>
          <p:nvPr/>
        </p:nvCxnSpPr>
        <p:spPr>
          <a:xfrm>
            <a:off x="302006" y="6584663"/>
            <a:ext cx="10051362"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1FEC89E0-90D7-48D8-83FC-0C0A4B1FD9BB}"/>
              </a:ext>
            </a:extLst>
          </p:cNvPr>
          <p:cNvCxnSpPr>
            <a:cxnSpLocks/>
          </p:cNvCxnSpPr>
          <p:nvPr/>
        </p:nvCxnSpPr>
        <p:spPr>
          <a:xfrm>
            <a:off x="11143461" y="6584663"/>
            <a:ext cx="688875"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0378768" y="6393877"/>
            <a:ext cx="722549" cy="381571"/>
          </a:xfrm>
          <a:prstGeom prst="rect">
            <a:avLst/>
          </a:prstGeom>
          <a:noFill/>
        </p:spPr>
        <p:txBody>
          <a:bodyPr wrap="square" rtlCol="0">
            <a:spAutoFit/>
          </a:bodyPr>
          <a:lstStyle/>
          <a:p>
            <a:pPr algn="ctr"/>
            <a:r>
              <a:rPr lang="en-US" altLang="zh-CN" b="1" dirty="0">
                <a:solidFill>
                  <a:srgbClr val="09397E"/>
                </a:solidFill>
                <a:latin typeface="微软雅黑" panose="020B0503020204020204" pitchFamily="34" charset="-122"/>
                <a:ea typeface="微软雅黑" panose="020B0503020204020204" pitchFamily="34" charset="-122"/>
              </a:rPr>
              <a:t>08</a:t>
            </a:r>
            <a:endParaRPr lang="zh-CN" altLang="en-US" b="1" dirty="0">
              <a:solidFill>
                <a:srgbClr val="09397E"/>
              </a:solidFill>
              <a:latin typeface="微软雅黑" panose="020B0503020204020204" pitchFamily="34" charset="-122"/>
              <a:ea typeface="微软雅黑" panose="020B0503020204020204" pitchFamily="34" charset="-122"/>
            </a:endParaRPr>
          </a:p>
        </p:txBody>
      </p:sp>
      <p:sp>
        <p:nvSpPr>
          <p:cNvPr id="84" name="文本框 83">
            <a:extLst>
              <a:ext uri="{FF2B5EF4-FFF2-40B4-BE49-F238E27FC236}">
                <a16:creationId xmlns:a16="http://schemas.microsoft.com/office/drawing/2014/main" id="{8A89152C-9A7A-2CE4-A858-99962C7B54AE}"/>
              </a:ext>
            </a:extLst>
          </p:cNvPr>
          <p:cNvSpPr txBox="1"/>
          <p:nvPr/>
        </p:nvSpPr>
        <p:spPr>
          <a:xfrm>
            <a:off x="213104" y="229138"/>
            <a:ext cx="9026146" cy="461665"/>
          </a:xfrm>
          <a:prstGeom prst="rect">
            <a:avLst/>
          </a:prstGeom>
          <a:noFill/>
        </p:spPr>
        <p:txBody>
          <a:bodyPr wrap="square" rtlCol="0">
            <a:spAutoFit/>
          </a:bodyPr>
          <a:lstStyle/>
          <a:p>
            <a:r>
              <a:rPr lang="en-US" altLang="zh-CN" sz="2400" b="1">
                <a:solidFill>
                  <a:srgbClr val="09397E"/>
                </a:solidFill>
                <a:latin typeface="微软雅黑" panose="020B0503020204020204" pitchFamily="34" charset="-122"/>
                <a:ea typeface="微软雅黑" panose="020B0503020204020204" pitchFamily="34" charset="-122"/>
              </a:rPr>
              <a:t>Innovative features and application prospects</a:t>
            </a:r>
            <a:endParaRPr lang="zh-CN" altLang="en-US" sz="2400" b="1" dirty="0">
              <a:solidFill>
                <a:srgbClr val="09397E"/>
              </a:solidFill>
              <a:latin typeface="微软雅黑" panose="020B0503020204020204" pitchFamily="34" charset="-122"/>
              <a:ea typeface="微软雅黑" panose="020B0503020204020204" pitchFamily="34" charset="-122"/>
            </a:endParaRPr>
          </a:p>
        </p:txBody>
      </p:sp>
      <p:sp>
        <p:nvSpPr>
          <p:cNvPr id="14" name="圆角矩形 13">
            <a:extLst>
              <a:ext uri="{FF2B5EF4-FFF2-40B4-BE49-F238E27FC236}">
                <a16:creationId xmlns:a16="http://schemas.microsoft.com/office/drawing/2014/main" id="{F62299CE-AB45-0A23-F1B1-873171016C7E}"/>
              </a:ext>
            </a:extLst>
          </p:cNvPr>
          <p:cNvSpPr/>
          <p:nvPr/>
        </p:nvSpPr>
        <p:spPr>
          <a:xfrm rot="10800000" flipV="1">
            <a:off x="1661271" y="1126581"/>
            <a:ext cx="3555895" cy="552023"/>
          </a:xfrm>
          <a:prstGeom prst="roundRect">
            <a:avLst>
              <a:gd name="adj" fmla="val 5039"/>
            </a:avLst>
          </a:prstGeom>
          <a:solidFill>
            <a:srgbClr val="09397E"/>
          </a:solidFill>
          <a:ln w="12700" cap="flat" cmpd="sng" algn="ctr">
            <a:noFill/>
            <a:prstDash val="solid"/>
            <a:miter lim="800000"/>
          </a:ln>
          <a:effectLst>
            <a:outerShdw blurRad="50800" dist="38100" dir="5400000" algn="t" rotWithShape="0">
              <a:prstClr val="black">
                <a:alpha val="40000"/>
              </a:prstClr>
            </a:outerShdw>
          </a:effectLst>
        </p:spPr>
        <p:txBody>
          <a:bodyPr lIns="91436" tIns="45718" rIns="91436" bIns="45718" rtlCol="0" anchor="ctr"/>
          <a:lstStyle/>
          <a:p>
            <a:pPr lvl="0" algn="ctr" defTabSz="914354">
              <a:lnSpc>
                <a:spcPct val="130000"/>
              </a:lnSpc>
              <a:defRPr/>
            </a:pPr>
            <a:r>
              <a:rPr lang="en-US" altLang="zh-CN" sz="2400" b="1" kern="0">
                <a:solidFill>
                  <a:prstClr val="white"/>
                </a:solidFill>
                <a:latin typeface="微软雅黑" panose="020B0503020204020204" pitchFamily="34" charset="-122"/>
                <a:ea typeface="微软雅黑" panose="020B0503020204020204" pitchFamily="34" charset="-122"/>
              </a:rPr>
              <a:t>Innovative features</a:t>
            </a:r>
            <a:endParaRPr kumimoji="0" lang="zh-CN" altLang="en-US"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圆角矩形 14">
            <a:extLst>
              <a:ext uri="{FF2B5EF4-FFF2-40B4-BE49-F238E27FC236}">
                <a16:creationId xmlns:a16="http://schemas.microsoft.com/office/drawing/2014/main" id="{A92C7256-5FBB-EB07-2422-FB077A4AEAB6}"/>
              </a:ext>
            </a:extLst>
          </p:cNvPr>
          <p:cNvSpPr/>
          <p:nvPr/>
        </p:nvSpPr>
        <p:spPr>
          <a:xfrm rot="10800000" flipV="1">
            <a:off x="7012348" y="1111983"/>
            <a:ext cx="4082372" cy="552023"/>
          </a:xfrm>
          <a:prstGeom prst="roundRect">
            <a:avLst>
              <a:gd name="adj" fmla="val 5039"/>
            </a:avLst>
          </a:prstGeom>
          <a:solidFill>
            <a:srgbClr val="ED7D31"/>
          </a:solidFill>
          <a:ln w="12700" cap="flat" cmpd="sng" algn="ctr">
            <a:noFill/>
            <a:prstDash val="solid"/>
            <a:miter lim="800000"/>
          </a:ln>
          <a:effectLst>
            <a:outerShdw blurRad="50800" dist="38100" dir="5400000" algn="t" rotWithShape="0">
              <a:prstClr val="black">
                <a:alpha val="40000"/>
              </a:prstClr>
            </a:outerShdw>
          </a:effectLst>
        </p:spPr>
        <p:txBody>
          <a:bodyPr lIns="91436" tIns="45718" rIns="91436" bIns="45718" rtlCol="0" anchor="ctr"/>
          <a:lstStyle/>
          <a:p>
            <a:pPr lvl="0" algn="ctr" defTabSz="914354">
              <a:lnSpc>
                <a:spcPct val="130000"/>
              </a:lnSpc>
              <a:defRPr/>
            </a:pPr>
            <a:r>
              <a:rPr lang="en-US" altLang="zh-CN" sz="2400" b="1" kern="0">
                <a:solidFill>
                  <a:prstClr val="white"/>
                </a:solidFill>
                <a:latin typeface="微软雅黑" panose="020B0503020204020204" pitchFamily="34" charset="-122"/>
                <a:ea typeface="微软雅黑" panose="020B0503020204020204" pitchFamily="34" charset="-122"/>
              </a:rPr>
              <a:t>Application Prospects</a:t>
            </a:r>
            <a:endParaRPr kumimoji="0" lang="zh-CN" altLang="en-US"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9218" name="Picture 2">
            <a:extLst>
              <a:ext uri="{FF2B5EF4-FFF2-40B4-BE49-F238E27FC236}">
                <a16:creationId xmlns:a16="http://schemas.microsoft.com/office/drawing/2014/main" id="{4E7BFF73-1C3C-7A9B-8122-E7D5307B67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7238479" y="3853120"/>
            <a:ext cx="4001542" cy="2270874"/>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a:extLst>
              <a:ext uri="{FF2B5EF4-FFF2-40B4-BE49-F238E27FC236}">
                <a16:creationId xmlns:a16="http://schemas.microsoft.com/office/drawing/2014/main" id="{D644F920-DCFD-B60B-ADBA-E524B8A1F0DD}"/>
              </a:ext>
            </a:extLst>
          </p:cNvPr>
          <p:cNvSpPr/>
          <p:nvPr/>
        </p:nvSpPr>
        <p:spPr>
          <a:xfrm>
            <a:off x="420698" y="1775824"/>
            <a:ext cx="5872152" cy="2316401"/>
          </a:xfrm>
          <a:prstGeom prst="rect">
            <a:avLst/>
          </a:prstGeom>
        </p:spPr>
        <p:txBody>
          <a:bodyPr wrap="square" lIns="91438" tIns="45719" rIns="91438" bIns="45719">
            <a:spAutoFit/>
          </a:bodyPr>
          <a:lstStyle/>
          <a:p>
            <a:pPr algn="just">
              <a:lnSpc>
                <a:spcPct val="150000"/>
              </a:lnSpc>
            </a:pPr>
            <a:r>
              <a:rPr lang="en-US" altLang="zh-CN" sz="1400" b="1">
                <a:latin typeface="微软雅黑" pitchFamily="34" charset="-122"/>
                <a:ea typeface="微软雅黑" pitchFamily="34" charset="-122"/>
              </a:rPr>
              <a:t>This project applies the Mini-InternVL2-DA-BDD visual language model to autonomous truck driving. It uses a </a:t>
            </a:r>
            <a:r>
              <a:rPr lang="en-US" altLang="zh-CN" sz="1400" b="1">
                <a:solidFill>
                  <a:srgbClr val="ED7D31"/>
                </a:solidFill>
                <a:latin typeface="微软雅黑" pitchFamily="34" charset="-122"/>
                <a:ea typeface="微软雅黑" pitchFamily="34" charset="-122"/>
              </a:rPr>
              <a:t>large language model (LLM)</a:t>
            </a:r>
            <a:r>
              <a:rPr lang="en-US" altLang="zh-CN" sz="1400" b="1">
                <a:latin typeface="微软雅黑" pitchFamily="34" charset="-122"/>
                <a:ea typeface="微软雅黑" pitchFamily="34" charset="-122"/>
              </a:rPr>
              <a:t> to extract key information and generate natural language </a:t>
            </a:r>
            <a:r>
              <a:rPr lang="en-US" altLang="zh-CN" sz="1400" b="1">
                <a:solidFill>
                  <a:srgbClr val="ED7D31"/>
                </a:solidFill>
                <a:latin typeface="微软雅黑" pitchFamily="34" charset="-122"/>
                <a:ea typeface="微软雅黑" pitchFamily="34" charset="-122"/>
              </a:rPr>
              <a:t>driving strategies</a:t>
            </a:r>
            <a:r>
              <a:rPr lang="en-US" altLang="zh-CN" sz="1400" b="1">
                <a:latin typeface="微软雅黑" pitchFamily="34" charset="-122"/>
                <a:ea typeface="微软雅黑" pitchFamily="34" charset="-122"/>
              </a:rPr>
              <a:t>. It also combines </a:t>
            </a:r>
            <a:r>
              <a:rPr lang="en-US" altLang="zh-CN" sz="1400" b="1">
                <a:solidFill>
                  <a:srgbClr val="ED7D31"/>
                </a:solidFill>
                <a:latin typeface="微软雅黑" pitchFamily="34" charset="-122"/>
                <a:ea typeface="微软雅黑" pitchFamily="34" charset="-122"/>
              </a:rPr>
              <a:t>DriveGPT4</a:t>
            </a:r>
            <a:r>
              <a:rPr lang="en-US" altLang="zh-CN" sz="1400" b="1">
                <a:latin typeface="微软雅黑" pitchFamily="34" charset="-122"/>
                <a:ea typeface="微软雅黑" pitchFamily="34" charset="-122"/>
              </a:rPr>
              <a:t> to enhance adaptive decision-making, breaking through the limitations of traditional autonomous driving technology.</a:t>
            </a:r>
            <a:endParaRPr lang="zh-CN" altLang="en-US" sz="1400" b="1">
              <a:latin typeface="微软雅黑" pitchFamily="34" charset="-122"/>
              <a:ea typeface="微软雅黑" pitchFamily="34" charset="-122"/>
            </a:endParaRPr>
          </a:p>
        </p:txBody>
      </p:sp>
      <p:sp>
        <p:nvSpPr>
          <p:cNvPr id="19" name="矩形 18">
            <a:extLst>
              <a:ext uri="{FF2B5EF4-FFF2-40B4-BE49-F238E27FC236}">
                <a16:creationId xmlns:a16="http://schemas.microsoft.com/office/drawing/2014/main" id="{57E662D2-1370-06A5-65F7-67E49A1EEFFF}"/>
              </a:ext>
            </a:extLst>
          </p:cNvPr>
          <p:cNvSpPr/>
          <p:nvPr/>
        </p:nvSpPr>
        <p:spPr>
          <a:xfrm>
            <a:off x="6492920" y="1775824"/>
            <a:ext cx="5121229" cy="1993236"/>
          </a:xfrm>
          <a:prstGeom prst="rect">
            <a:avLst/>
          </a:prstGeom>
        </p:spPr>
        <p:txBody>
          <a:bodyPr wrap="square" lIns="91438" tIns="45719" rIns="91438" bIns="45719">
            <a:spAutoFit/>
          </a:bodyPr>
          <a:lstStyle/>
          <a:p>
            <a:pPr algn="just">
              <a:lnSpc>
                <a:spcPct val="150000"/>
              </a:lnSpc>
            </a:pPr>
            <a:r>
              <a:rPr lang="en-US" altLang="zh-CN" sz="1400" b="1">
                <a:latin typeface="微软雅黑" pitchFamily="34" charset="-122"/>
                <a:ea typeface="微软雅黑" pitchFamily="34" charset="-122"/>
              </a:rPr>
              <a:t>This technology improves efficiency in logistics and transportation, reduces </a:t>
            </a:r>
            <a:r>
              <a:rPr lang="en-US" altLang="zh-CN" sz="1400" b="1">
                <a:solidFill>
                  <a:srgbClr val="ED7D31"/>
                </a:solidFill>
                <a:latin typeface="微软雅黑" pitchFamily="34" charset="-122"/>
                <a:ea typeface="微软雅黑" pitchFamily="34" charset="-122"/>
              </a:rPr>
              <a:t>labor costs</a:t>
            </a:r>
            <a:r>
              <a:rPr lang="en-US" altLang="zh-CN" sz="1400" b="1">
                <a:latin typeface="微软雅黑" pitchFamily="34" charset="-122"/>
                <a:ea typeface="微软雅黑" pitchFamily="34" charset="-122"/>
              </a:rPr>
              <a:t>, and reduces </a:t>
            </a:r>
            <a:r>
              <a:rPr lang="en-US" altLang="zh-CN" sz="1400" b="1">
                <a:solidFill>
                  <a:srgbClr val="ED7D31"/>
                </a:solidFill>
                <a:latin typeface="微软雅黑" pitchFamily="34" charset="-122"/>
                <a:ea typeface="微软雅黑" pitchFamily="34" charset="-122"/>
              </a:rPr>
              <a:t>traffic accidents</a:t>
            </a:r>
            <a:r>
              <a:rPr lang="en-US" altLang="zh-CN" sz="1400" b="1">
                <a:latin typeface="微软雅黑" pitchFamily="34" charset="-122"/>
                <a:ea typeface="微软雅黑" pitchFamily="34" charset="-122"/>
              </a:rPr>
              <a:t>. At ports, it enables precise operations of driverless container trucks. It can also be applied in mines and construction sites, driving the intelligent and unmanned transformation of the freight industry.</a:t>
            </a:r>
            <a:endParaRPr lang="zh-CN" altLang="en-US" sz="1400" b="1">
              <a:latin typeface="微软雅黑" pitchFamily="34" charset="-122"/>
              <a:ea typeface="微软雅黑" pitchFamily="34" charset="-122"/>
            </a:endParaRPr>
          </a:p>
        </p:txBody>
      </p:sp>
      <p:sp>
        <p:nvSpPr>
          <p:cNvPr id="20" name="文本框 19">
            <a:extLst>
              <a:ext uri="{FF2B5EF4-FFF2-40B4-BE49-F238E27FC236}">
                <a16:creationId xmlns:a16="http://schemas.microsoft.com/office/drawing/2014/main" id="{1506D4DD-A8F8-DA7D-A4FE-F555D5AB6E9F}"/>
              </a:ext>
            </a:extLst>
          </p:cNvPr>
          <p:cNvSpPr txBox="1"/>
          <p:nvPr/>
        </p:nvSpPr>
        <p:spPr>
          <a:xfrm>
            <a:off x="468562" y="6025249"/>
            <a:ext cx="11648575" cy="581057"/>
          </a:xfrm>
          <a:prstGeom prst="rect">
            <a:avLst/>
          </a:prstGeom>
          <a:noFill/>
          <a:effectLst>
            <a:glow rad="63500">
              <a:schemeClr val="accent3">
                <a:satMod val="175000"/>
                <a:alpha val="40000"/>
              </a:schemeClr>
            </a:glow>
          </a:effectLst>
        </p:spPr>
        <p:txBody>
          <a:bodyPr wrap="square">
            <a:spAutoFit/>
          </a:bodyPr>
          <a:lstStyle/>
          <a:p>
            <a:pPr>
              <a:lnSpc>
                <a:spcPct val="150000"/>
              </a:lnSpc>
            </a:pPr>
            <a:r>
              <a:rPr lang="en-US" altLang="zh-CN" sz="2400" b="1">
                <a:solidFill>
                  <a:srgbClr val="09397E"/>
                </a:solidFill>
                <a:latin typeface="Microsoft YaHei" panose="020B0503020204020204" pitchFamily="34" charset="-122"/>
                <a:ea typeface="Microsoft YaHei" panose="020B0503020204020204" pitchFamily="34" charset="-122"/>
              </a:rPr>
              <a:t>Autonomous truck driving towards </a:t>
            </a:r>
            <a:r>
              <a:rPr lang="en-US" altLang="zh-CN" sz="2400" b="1">
                <a:solidFill>
                  <a:srgbClr val="ED7D31"/>
                </a:solidFill>
                <a:latin typeface="Microsoft YaHei" panose="020B0503020204020204" pitchFamily="34" charset="-122"/>
                <a:ea typeface="Microsoft YaHei" panose="020B0503020204020204" pitchFamily="34" charset="-122"/>
              </a:rPr>
              <a:t>intelligent</a:t>
            </a:r>
            <a:r>
              <a:rPr lang="en-US" altLang="zh-CN" sz="2400" b="1">
                <a:solidFill>
                  <a:srgbClr val="09397E"/>
                </a:solidFill>
                <a:latin typeface="Microsoft YaHei" panose="020B0503020204020204" pitchFamily="34" charset="-122"/>
                <a:ea typeface="Microsoft YaHei" panose="020B0503020204020204" pitchFamily="34" charset="-122"/>
              </a:rPr>
              <a:t> and </a:t>
            </a:r>
            <a:r>
              <a:rPr lang="en-US" altLang="zh-CN" sz="2400" b="1">
                <a:solidFill>
                  <a:srgbClr val="ED7D31"/>
                </a:solidFill>
                <a:latin typeface="Microsoft YaHei" panose="020B0503020204020204" pitchFamily="34" charset="-122"/>
                <a:ea typeface="Microsoft YaHei" panose="020B0503020204020204" pitchFamily="34" charset="-122"/>
              </a:rPr>
              <a:t>unmanned</a:t>
            </a:r>
            <a:r>
              <a:rPr lang="en-US" altLang="zh-CN" sz="2400" b="1">
                <a:solidFill>
                  <a:srgbClr val="09397E"/>
                </a:solidFill>
                <a:latin typeface="Microsoft YaHei" panose="020B0503020204020204" pitchFamily="34" charset="-122"/>
                <a:ea typeface="Microsoft YaHei" panose="020B0503020204020204" pitchFamily="34" charset="-122"/>
              </a:rPr>
              <a:t> operation</a:t>
            </a:r>
            <a:endParaRPr lang="zh-CN" altLang="en-US" sz="2400" b="1">
              <a:solidFill>
                <a:srgbClr val="FF0000"/>
              </a:solidFill>
              <a:effectLst/>
              <a:latin typeface="Microsoft YaHei" panose="020B0503020204020204" pitchFamily="34" charset="-122"/>
              <a:ea typeface="Microsoft YaHei" panose="020B0503020204020204" pitchFamily="34" charset="-122"/>
            </a:endParaRPr>
          </a:p>
        </p:txBody>
      </p:sp>
      <p:pic>
        <p:nvPicPr>
          <p:cNvPr id="21" name="Picture 2">
            <a:extLst>
              <a:ext uri="{FF2B5EF4-FFF2-40B4-BE49-F238E27FC236}">
                <a16:creationId xmlns:a16="http://schemas.microsoft.com/office/drawing/2014/main" id="{BCB0CA15-14BC-8AAF-6783-F69672DB4E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61271" y="3891166"/>
            <a:ext cx="3622079" cy="2270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0368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A321B04B-3BE8-4DF1-9582-77D990B4EF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812" b="7812"/>
          <a:stretch/>
        </p:blipFill>
        <p:spPr bwMode="auto">
          <a:xfrm>
            <a:off x="0" y="0"/>
            <a:ext cx="12192000" cy="6858000"/>
          </a:xfrm>
          <a:custGeom>
            <a:avLst/>
            <a:gdLst>
              <a:gd name="connsiteX0" fmla="*/ 0 w 12191999"/>
              <a:gd name="connsiteY0" fmla="*/ 0 h 6858000"/>
              <a:gd name="connsiteX1" fmla="*/ 12191999 w 12191999"/>
              <a:gd name="connsiteY1" fmla="*/ 0 h 6858000"/>
              <a:gd name="connsiteX2" fmla="*/ 12191999 w 12191999"/>
              <a:gd name="connsiteY2" fmla="*/ 6858000 h 6858000"/>
              <a:gd name="connsiteX3" fmla="*/ 0 w 1219199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9" h="6858000">
                <a:moveTo>
                  <a:pt x="0" y="0"/>
                </a:moveTo>
                <a:lnTo>
                  <a:pt x="12191999" y="0"/>
                </a:lnTo>
                <a:lnTo>
                  <a:pt x="12191999"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5" name="PA_矩形 9">
            <a:extLst>
              <a:ext uri="{FF2B5EF4-FFF2-40B4-BE49-F238E27FC236}">
                <a16:creationId xmlns:a16="http://schemas.microsoft.com/office/drawing/2014/main" id="{B9692346-729D-46A0-B975-D44B5B598367}"/>
              </a:ext>
            </a:extLst>
          </p:cNvPr>
          <p:cNvSpPr/>
          <p:nvPr>
            <p:custDataLst>
              <p:tags r:id="rId1"/>
            </p:custDataLst>
          </p:nvPr>
        </p:nvSpPr>
        <p:spPr>
          <a:xfrm>
            <a:off x="0" y="0"/>
            <a:ext cx="12192000" cy="6858000"/>
          </a:xfrm>
          <a:prstGeom prst="rect">
            <a:avLst/>
          </a:prstGeom>
          <a:gradFill>
            <a:gsLst>
              <a:gs pos="0">
                <a:srgbClr val="09397E">
                  <a:alpha val="74000"/>
                </a:srgbClr>
              </a:gs>
              <a:gs pos="85000">
                <a:srgbClr val="09397E"/>
              </a:gs>
            </a:gsLst>
            <a:lin ang="54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80" name="文本框 79">
            <a:extLst>
              <a:ext uri="{FF2B5EF4-FFF2-40B4-BE49-F238E27FC236}">
                <a16:creationId xmlns:a16="http://schemas.microsoft.com/office/drawing/2014/main" id="{70842C8F-0721-47ED-B8E2-04DA79ED4415}"/>
              </a:ext>
            </a:extLst>
          </p:cNvPr>
          <p:cNvSpPr txBox="1"/>
          <p:nvPr/>
        </p:nvSpPr>
        <p:spPr>
          <a:xfrm>
            <a:off x="2245360" y="3653176"/>
            <a:ext cx="7701280" cy="307777"/>
          </a:xfrm>
          <a:prstGeom prst="rect">
            <a:avLst/>
          </a:prstGeom>
          <a:noFill/>
        </p:spPr>
        <p:txBody>
          <a:bodyPr wrap="square" rtlCol="0">
            <a:spAutoFit/>
          </a:bodyPr>
          <a:lstStyle/>
          <a:p>
            <a:pPr algn="dist" defTabSz="914377">
              <a:defRPr/>
            </a:pPr>
            <a:r>
              <a:rPr lang="en-US" altLang="zh-CN" sz="1400" dirty="0">
                <a:solidFill>
                  <a:prstClr val="white"/>
                </a:solidFill>
                <a:latin typeface="微软雅黑" panose="020B0503020204020204" pitchFamily="34" charset="-122"/>
                <a:ea typeface="微软雅黑" panose="020B0503020204020204" pitchFamily="34" charset="-122"/>
              </a:rPr>
              <a:t>THANKS FOR LISTENING, PLEASE COMMENT</a:t>
            </a:r>
          </a:p>
        </p:txBody>
      </p:sp>
      <p:cxnSp>
        <p:nvCxnSpPr>
          <p:cNvPr id="81" name="直接连接符 80">
            <a:extLst>
              <a:ext uri="{FF2B5EF4-FFF2-40B4-BE49-F238E27FC236}">
                <a16:creationId xmlns:a16="http://schemas.microsoft.com/office/drawing/2014/main" id="{C2C78E5B-1016-4816-98D6-8A6253AFEA51}"/>
              </a:ext>
            </a:extLst>
          </p:cNvPr>
          <p:cNvCxnSpPr/>
          <p:nvPr/>
        </p:nvCxnSpPr>
        <p:spPr>
          <a:xfrm>
            <a:off x="1653777" y="3791675"/>
            <a:ext cx="3091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4D711CCE-96EE-42ED-A202-B2E7B2837813}"/>
              </a:ext>
            </a:extLst>
          </p:cNvPr>
          <p:cNvCxnSpPr/>
          <p:nvPr/>
        </p:nvCxnSpPr>
        <p:spPr>
          <a:xfrm>
            <a:off x="10166561" y="3791675"/>
            <a:ext cx="3091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id="{B9CA4AD6-418A-48F0-B9C3-51EF3986D7DC}"/>
              </a:ext>
            </a:extLst>
          </p:cNvPr>
          <p:cNvSpPr txBox="1"/>
          <p:nvPr/>
        </p:nvSpPr>
        <p:spPr>
          <a:xfrm>
            <a:off x="1962930" y="1529518"/>
            <a:ext cx="8144540" cy="2123658"/>
          </a:xfrm>
          <a:prstGeom prst="rect">
            <a:avLst/>
          </a:prstGeom>
          <a:noFill/>
        </p:spPr>
        <p:txBody>
          <a:bodyPr wrap="square" rtlCol="0">
            <a:spAutoFit/>
          </a:bodyPr>
          <a:lstStyle/>
          <a:p>
            <a:pPr algn="ctr"/>
            <a:r>
              <a:rPr lang="en-US" altLang="zh-CN" sz="4400" b="1">
                <a:solidFill>
                  <a:schemeClr val="bg1"/>
                </a:solidFill>
                <a:latin typeface="微软雅黑" panose="020B0503020204020204" pitchFamily="34" charset="-122"/>
                <a:ea typeface="微软雅黑" panose="020B0503020204020204" pitchFamily="34" charset="-122"/>
              </a:rPr>
              <a:t>Thank you for listening, and please feel free to criticize and correct me.</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6450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5A3151F-3D0A-4166-99DE-E81AB53082DE}"/>
              </a:ext>
            </a:extLst>
          </p:cNvPr>
          <p:cNvSpPr txBox="1"/>
          <p:nvPr/>
        </p:nvSpPr>
        <p:spPr>
          <a:xfrm>
            <a:off x="101258" y="1989678"/>
            <a:ext cx="677108" cy="2878644"/>
          </a:xfrm>
          <a:prstGeom prst="rect">
            <a:avLst/>
          </a:prstGeom>
          <a:noFill/>
        </p:spPr>
        <p:txBody>
          <a:bodyPr vert="eaVert" wrap="square" rtlCol="0">
            <a:spAutoFit/>
          </a:bodyPr>
          <a:lstStyle/>
          <a:p>
            <a:pPr algn="dist" defTabSz="914377">
              <a:defRPr/>
            </a:pPr>
            <a:r>
              <a:rPr lang="en-US" altLang="zh-CN" sz="3200" dirty="0">
                <a:solidFill>
                  <a:srgbClr val="09397E"/>
                </a:solidFill>
                <a:latin typeface="Segoe UI Symbol" panose="020B0502040204020203" pitchFamily="34" charset="0"/>
                <a:ea typeface="Segoe UI Symbol" panose="020B0502040204020203" pitchFamily="34" charset="0"/>
                <a:cs typeface="Segoe UI Light" panose="020B0502040204020203" pitchFamily="34" charset="0"/>
              </a:rPr>
              <a:t>CONTENTS</a:t>
            </a:r>
            <a:endParaRPr lang="zh-CN" altLang="en-US" sz="3200" dirty="0">
              <a:solidFill>
                <a:srgbClr val="09397E"/>
              </a:solidFill>
              <a:latin typeface="Segoe UI Symbol" panose="020B0502040204020203" pitchFamily="34" charset="0"/>
              <a:ea typeface="等线" panose="02010600030101010101" pitchFamily="2" charset="-122"/>
              <a:cs typeface="Segoe UI Light" panose="020B0502040204020203" pitchFamily="34" charset="0"/>
            </a:endParaRPr>
          </a:p>
        </p:txBody>
      </p:sp>
      <p:pic>
        <p:nvPicPr>
          <p:cNvPr id="6" name="Picture 2">
            <a:extLst>
              <a:ext uri="{FF2B5EF4-FFF2-40B4-BE49-F238E27FC236}">
                <a16:creationId xmlns:a16="http://schemas.microsoft.com/office/drawing/2014/main" id="{61E61325-AEC9-4BA7-AAEA-E709CA8672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065" r="19065"/>
          <a:stretch/>
        </p:blipFill>
        <p:spPr bwMode="auto">
          <a:xfrm>
            <a:off x="1061687" y="1"/>
            <a:ext cx="11130316" cy="6885359"/>
          </a:xfrm>
          <a:prstGeom prst="rect">
            <a:avLst/>
          </a:prstGeom>
          <a:noFill/>
          <a:extLst>
            <a:ext uri="{909E8E84-426E-40DD-AFC4-6F175D3DCCD1}">
              <a14:hiddenFill xmlns:a14="http://schemas.microsoft.com/office/drawing/2010/main">
                <a:solidFill>
                  <a:srgbClr val="FFFFFF"/>
                </a:solidFill>
              </a14:hiddenFill>
            </a:ext>
          </a:extLst>
        </p:spPr>
      </p:pic>
      <p:sp>
        <p:nvSpPr>
          <p:cNvPr id="7" name="PA_矩形 9">
            <a:extLst>
              <a:ext uri="{FF2B5EF4-FFF2-40B4-BE49-F238E27FC236}">
                <a16:creationId xmlns:a16="http://schemas.microsoft.com/office/drawing/2014/main" id="{70CEE165-8E7A-42AB-A1B3-0EDB19663DD2}"/>
              </a:ext>
            </a:extLst>
          </p:cNvPr>
          <p:cNvSpPr/>
          <p:nvPr>
            <p:custDataLst>
              <p:tags r:id="rId1"/>
            </p:custDataLst>
          </p:nvPr>
        </p:nvSpPr>
        <p:spPr>
          <a:xfrm>
            <a:off x="1055597" y="1"/>
            <a:ext cx="11130316" cy="6885359"/>
          </a:xfrm>
          <a:prstGeom prst="rect">
            <a:avLst/>
          </a:prstGeom>
          <a:gradFill flip="none" rotWithShape="1">
            <a:gsLst>
              <a:gs pos="0">
                <a:srgbClr val="09397E">
                  <a:alpha val="51000"/>
                </a:srgbClr>
              </a:gs>
              <a:gs pos="100000">
                <a:srgbClr val="09397E"/>
              </a:gs>
            </a:gsLst>
            <a:lin ang="270000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800" dirty="0">
              <a:solidFill>
                <a:prstClr val="white"/>
              </a:solidFill>
              <a:latin typeface="等线" panose="020F0502020204030204"/>
              <a:ea typeface="等线" panose="02010600030101010101" pitchFamily="2" charset="-122"/>
            </a:endParaRPr>
          </a:p>
        </p:txBody>
      </p:sp>
      <p:sp>
        <p:nvSpPr>
          <p:cNvPr id="8" name="矩形: 圆角 7">
            <a:extLst>
              <a:ext uri="{FF2B5EF4-FFF2-40B4-BE49-F238E27FC236}">
                <a16:creationId xmlns:a16="http://schemas.microsoft.com/office/drawing/2014/main" id="{D6FCEC4C-C920-4E73-AA4D-3658F9B2BFF4}"/>
              </a:ext>
            </a:extLst>
          </p:cNvPr>
          <p:cNvSpPr/>
          <p:nvPr/>
        </p:nvSpPr>
        <p:spPr>
          <a:xfrm>
            <a:off x="1855887" y="1791027"/>
            <a:ext cx="9497401" cy="55578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400">
              <a:solidFill>
                <a:prstClr val="black"/>
              </a:solidFill>
              <a:latin typeface="等线" panose="020F0502020204030204"/>
              <a:ea typeface="等线" panose="02010600030101010101" pitchFamily="2" charset="-122"/>
            </a:endParaRPr>
          </a:p>
        </p:txBody>
      </p:sp>
      <p:sp>
        <p:nvSpPr>
          <p:cNvPr id="9" name="文本框 8">
            <a:extLst>
              <a:ext uri="{FF2B5EF4-FFF2-40B4-BE49-F238E27FC236}">
                <a16:creationId xmlns:a16="http://schemas.microsoft.com/office/drawing/2014/main" id="{DAC7994A-8075-4B28-B105-775D51CF9662}"/>
              </a:ext>
            </a:extLst>
          </p:cNvPr>
          <p:cNvSpPr txBox="1"/>
          <p:nvPr/>
        </p:nvSpPr>
        <p:spPr>
          <a:xfrm>
            <a:off x="3690598" y="1865873"/>
            <a:ext cx="4692425" cy="400110"/>
          </a:xfrm>
          <a:prstGeom prst="rect">
            <a:avLst/>
          </a:prstGeom>
          <a:noFill/>
        </p:spPr>
        <p:txBody>
          <a:bodyPr wrap="square" rtlCol="0">
            <a:spAutoFit/>
          </a:bodyPr>
          <a:lstStyle/>
          <a:p>
            <a:pPr defTabSz="914377">
              <a:defRPr/>
            </a:pPr>
            <a:r>
              <a:rPr lang="en-US" altLang="zh-CN" sz="2000">
                <a:solidFill>
                  <a:prstClr val="black"/>
                </a:solidFill>
                <a:latin typeface="微软雅黑" panose="020B0503020204020204" pitchFamily="34" charset="-122"/>
                <a:ea typeface="微软雅黑" panose="020B0503020204020204" pitchFamily="34" charset="-122"/>
              </a:rPr>
              <a:t>Background</a:t>
            </a:r>
            <a:endParaRPr lang="zh-CN" altLang="en-US" sz="2000" dirty="0">
              <a:solidFill>
                <a:prstClr val="black"/>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A6FEB387-7F46-4961-B79F-B4FC98A48051}"/>
              </a:ext>
            </a:extLst>
          </p:cNvPr>
          <p:cNvSpPr txBox="1"/>
          <p:nvPr/>
        </p:nvSpPr>
        <p:spPr>
          <a:xfrm>
            <a:off x="2200125" y="1871858"/>
            <a:ext cx="1490472" cy="400110"/>
          </a:xfrm>
          <a:prstGeom prst="rect">
            <a:avLst/>
          </a:prstGeom>
          <a:noFill/>
        </p:spPr>
        <p:txBody>
          <a:bodyPr wrap="square" rtlCol="0">
            <a:spAutoFit/>
          </a:bodyPr>
          <a:lstStyle/>
          <a:p>
            <a:pPr defTabSz="914377">
              <a:defRPr/>
            </a:pPr>
            <a:r>
              <a:rPr lang="en-US" altLang="zh-CN" sz="2000" b="1">
                <a:solidFill>
                  <a:srgbClr val="09397E"/>
                </a:solidFill>
                <a:latin typeface="微软雅黑" panose="020B0503020204020204" pitchFamily="34" charset="-122"/>
                <a:ea typeface="微软雅黑" panose="020B0503020204020204" pitchFamily="34" charset="-122"/>
              </a:rPr>
              <a:t>Part 1</a:t>
            </a:r>
            <a:endParaRPr lang="zh-CN" altLang="en-US" sz="2000" b="1" dirty="0">
              <a:solidFill>
                <a:srgbClr val="09397E"/>
              </a:solidFill>
              <a:latin typeface="微软雅黑" panose="020B0503020204020204" pitchFamily="34" charset="-122"/>
              <a:ea typeface="微软雅黑" panose="020B0503020204020204" pitchFamily="34" charset="-122"/>
            </a:endParaRPr>
          </a:p>
        </p:txBody>
      </p:sp>
      <p:cxnSp>
        <p:nvCxnSpPr>
          <p:cNvPr id="11" name="直接连接符 10">
            <a:extLst>
              <a:ext uri="{FF2B5EF4-FFF2-40B4-BE49-F238E27FC236}">
                <a16:creationId xmlns:a16="http://schemas.microsoft.com/office/drawing/2014/main" id="{4C18CB62-0125-4B9E-84C6-85E904626FCD}"/>
              </a:ext>
            </a:extLst>
          </p:cNvPr>
          <p:cNvCxnSpPr/>
          <p:nvPr/>
        </p:nvCxnSpPr>
        <p:spPr>
          <a:xfrm>
            <a:off x="3508827" y="1871858"/>
            <a:ext cx="0" cy="394125"/>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 name="矩形: 圆角 7">
            <a:extLst>
              <a:ext uri="{FF2B5EF4-FFF2-40B4-BE49-F238E27FC236}">
                <a16:creationId xmlns:a16="http://schemas.microsoft.com/office/drawing/2014/main" id="{F7AA18A1-C7ED-5326-F5D2-F580A3B573DF}"/>
              </a:ext>
            </a:extLst>
          </p:cNvPr>
          <p:cNvSpPr/>
          <p:nvPr/>
        </p:nvSpPr>
        <p:spPr>
          <a:xfrm>
            <a:off x="1855887" y="2693844"/>
            <a:ext cx="9448306" cy="55578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400">
              <a:solidFill>
                <a:prstClr val="black"/>
              </a:solidFill>
              <a:latin typeface="等线" panose="020F0502020204030204"/>
              <a:ea typeface="等线" panose="02010600030101010101" pitchFamily="2" charset="-122"/>
            </a:endParaRPr>
          </a:p>
        </p:txBody>
      </p:sp>
      <p:sp>
        <p:nvSpPr>
          <p:cNvPr id="12" name="文本框 11">
            <a:extLst>
              <a:ext uri="{FF2B5EF4-FFF2-40B4-BE49-F238E27FC236}">
                <a16:creationId xmlns:a16="http://schemas.microsoft.com/office/drawing/2014/main" id="{17221721-5F37-78AE-72E5-0D9A60F73946}"/>
              </a:ext>
            </a:extLst>
          </p:cNvPr>
          <p:cNvSpPr txBox="1"/>
          <p:nvPr/>
        </p:nvSpPr>
        <p:spPr>
          <a:xfrm>
            <a:off x="3690598" y="2768690"/>
            <a:ext cx="5471814" cy="400110"/>
          </a:xfrm>
          <a:prstGeom prst="rect">
            <a:avLst/>
          </a:prstGeom>
          <a:noFill/>
        </p:spPr>
        <p:txBody>
          <a:bodyPr wrap="square" rtlCol="0">
            <a:spAutoFit/>
          </a:bodyPr>
          <a:lstStyle/>
          <a:p>
            <a:pPr defTabSz="914377">
              <a:defRPr/>
            </a:pPr>
            <a:r>
              <a:rPr lang="en-US" altLang="zh-CN" sz="2000">
                <a:solidFill>
                  <a:prstClr val="black"/>
                </a:solidFill>
                <a:latin typeface="微软雅黑" panose="020B0503020204020204" pitchFamily="34" charset="-122"/>
                <a:ea typeface="微软雅黑" panose="020B0503020204020204" pitchFamily="34" charset="-122"/>
              </a:rPr>
              <a:t>Smart logistics autonomous driving system</a:t>
            </a:r>
            <a:endParaRPr lang="zh-CN" altLang="en-US" sz="2000" dirty="0">
              <a:solidFill>
                <a:prstClr val="black"/>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7D05F7DE-6144-BC62-1238-CCC7F5FE0FE1}"/>
              </a:ext>
            </a:extLst>
          </p:cNvPr>
          <p:cNvSpPr txBox="1"/>
          <p:nvPr/>
        </p:nvSpPr>
        <p:spPr>
          <a:xfrm>
            <a:off x="2200125" y="2774675"/>
            <a:ext cx="1490472" cy="400110"/>
          </a:xfrm>
          <a:prstGeom prst="rect">
            <a:avLst/>
          </a:prstGeom>
          <a:noFill/>
        </p:spPr>
        <p:txBody>
          <a:bodyPr wrap="square" rtlCol="0">
            <a:spAutoFit/>
          </a:bodyPr>
          <a:lstStyle/>
          <a:p>
            <a:pPr defTabSz="914377">
              <a:defRPr/>
            </a:pPr>
            <a:r>
              <a:rPr lang="en-US" altLang="zh-CN" sz="2000" b="1">
                <a:solidFill>
                  <a:srgbClr val="09397E"/>
                </a:solidFill>
                <a:latin typeface="微软雅黑" panose="020B0503020204020204" pitchFamily="34" charset="-122"/>
                <a:ea typeface="微软雅黑" panose="020B0503020204020204" pitchFamily="34" charset="-122"/>
              </a:rPr>
              <a:t>Part 2</a:t>
            </a:r>
            <a:endParaRPr lang="zh-CN" altLang="en-US" sz="2000" b="1" dirty="0">
              <a:solidFill>
                <a:srgbClr val="09397E"/>
              </a:solidFill>
              <a:latin typeface="微软雅黑" panose="020B0503020204020204" pitchFamily="34" charset="-122"/>
              <a:ea typeface="微软雅黑" panose="020B0503020204020204" pitchFamily="34" charset="-122"/>
            </a:endParaRPr>
          </a:p>
        </p:txBody>
      </p:sp>
      <p:cxnSp>
        <p:nvCxnSpPr>
          <p:cNvPr id="14" name="直接连接符 10">
            <a:extLst>
              <a:ext uri="{FF2B5EF4-FFF2-40B4-BE49-F238E27FC236}">
                <a16:creationId xmlns:a16="http://schemas.microsoft.com/office/drawing/2014/main" id="{E037A06A-5B8A-B3AA-ED3F-20C274C977A1}"/>
              </a:ext>
            </a:extLst>
          </p:cNvPr>
          <p:cNvCxnSpPr/>
          <p:nvPr/>
        </p:nvCxnSpPr>
        <p:spPr>
          <a:xfrm>
            <a:off x="3508827" y="2774675"/>
            <a:ext cx="0" cy="394125"/>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矩形: 圆角 7">
            <a:extLst>
              <a:ext uri="{FF2B5EF4-FFF2-40B4-BE49-F238E27FC236}">
                <a16:creationId xmlns:a16="http://schemas.microsoft.com/office/drawing/2014/main" id="{1A057C36-9E64-8AC3-3715-A161511B7C70}"/>
              </a:ext>
            </a:extLst>
          </p:cNvPr>
          <p:cNvSpPr/>
          <p:nvPr/>
        </p:nvSpPr>
        <p:spPr>
          <a:xfrm>
            <a:off x="1855887" y="3596661"/>
            <a:ext cx="9405348" cy="55578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400">
              <a:solidFill>
                <a:prstClr val="black"/>
              </a:solidFill>
              <a:latin typeface="等线" panose="020F0502020204030204"/>
              <a:ea typeface="等线" panose="02010600030101010101" pitchFamily="2" charset="-122"/>
            </a:endParaRPr>
          </a:p>
        </p:txBody>
      </p:sp>
      <p:sp>
        <p:nvSpPr>
          <p:cNvPr id="23" name="文本框 22">
            <a:extLst>
              <a:ext uri="{FF2B5EF4-FFF2-40B4-BE49-F238E27FC236}">
                <a16:creationId xmlns:a16="http://schemas.microsoft.com/office/drawing/2014/main" id="{7B6ACDCB-DDB8-D35F-78D7-9FA3D0A0B3CF}"/>
              </a:ext>
            </a:extLst>
          </p:cNvPr>
          <p:cNvSpPr txBox="1"/>
          <p:nvPr/>
        </p:nvSpPr>
        <p:spPr>
          <a:xfrm>
            <a:off x="3653775" y="3671507"/>
            <a:ext cx="8049317" cy="400110"/>
          </a:xfrm>
          <a:prstGeom prst="rect">
            <a:avLst/>
          </a:prstGeom>
          <a:noFill/>
        </p:spPr>
        <p:txBody>
          <a:bodyPr wrap="square" rtlCol="0">
            <a:spAutoFit/>
          </a:bodyPr>
          <a:lstStyle/>
          <a:p>
            <a:pPr defTabSz="914377">
              <a:defRPr/>
            </a:pPr>
            <a:r>
              <a:rPr lang="en-US" altLang="zh-CN" sz="2000">
                <a:solidFill>
                  <a:prstClr val="black"/>
                </a:solidFill>
                <a:latin typeface="微软雅黑" panose="020B0503020204020204" pitchFamily="34" charset="-122"/>
                <a:ea typeface="微软雅黑" panose="020B0503020204020204" pitchFamily="34" charset="-122"/>
              </a:rPr>
              <a:t>Logistics truck autonomous driving simulation demonstration</a:t>
            </a:r>
            <a:endParaRPr lang="zh-CN" altLang="en-US" sz="2000" dirty="0">
              <a:solidFill>
                <a:prstClr val="black"/>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6289CC04-7F0F-5062-7BDB-ED764682AB0A}"/>
              </a:ext>
            </a:extLst>
          </p:cNvPr>
          <p:cNvSpPr txBox="1"/>
          <p:nvPr/>
        </p:nvSpPr>
        <p:spPr>
          <a:xfrm>
            <a:off x="2200125" y="3677492"/>
            <a:ext cx="1490472" cy="400110"/>
          </a:xfrm>
          <a:prstGeom prst="rect">
            <a:avLst/>
          </a:prstGeom>
          <a:noFill/>
        </p:spPr>
        <p:txBody>
          <a:bodyPr wrap="square" rtlCol="0">
            <a:spAutoFit/>
          </a:bodyPr>
          <a:lstStyle/>
          <a:p>
            <a:pPr defTabSz="914377">
              <a:defRPr/>
            </a:pPr>
            <a:r>
              <a:rPr lang="en-US" altLang="zh-CN" sz="2000" b="1">
                <a:solidFill>
                  <a:srgbClr val="09397E"/>
                </a:solidFill>
                <a:latin typeface="微软雅黑" panose="020B0503020204020204" pitchFamily="34" charset="-122"/>
                <a:ea typeface="微软雅黑" panose="020B0503020204020204" pitchFamily="34" charset="-122"/>
              </a:rPr>
              <a:t>Part 3</a:t>
            </a:r>
            <a:endParaRPr lang="zh-CN" altLang="en-US" sz="2000" b="1" dirty="0">
              <a:solidFill>
                <a:srgbClr val="09397E"/>
              </a:solidFill>
              <a:latin typeface="微软雅黑" panose="020B0503020204020204" pitchFamily="34" charset="-122"/>
              <a:ea typeface="微软雅黑" panose="020B0503020204020204" pitchFamily="34" charset="-122"/>
            </a:endParaRPr>
          </a:p>
        </p:txBody>
      </p:sp>
      <p:cxnSp>
        <p:nvCxnSpPr>
          <p:cNvPr id="25" name="直接连接符 10">
            <a:extLst>
              <a:ext uri="{FF2B5EF4-FFF2-40B4-BE49-F238E27FC236}">
                <a16:creationId xmlns:a16="http://schemas.microsoft.com/office/drawing/2014/main" id="{70A93130-FB7A-4964-DF00-7761EF8126FE}"/>
              </a:ext>
            </a:extLst>
          </p:cNvPr>
          <p:cNvCxnSpPr/>
          <p:nvPr/>
        </p:nvCxnSpPr>
        <p:spPr>
          <a:xfrm>
            <a:off x="3508827" y="3677492"/>
            <a:ext cx="0" cy="394125"/>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矩形: 圆角 7">
            <a:extLst>
              <a:ext uri="{FF2B5EF4-FFF2-40B4-BE49-F238E27FC236}">
                <a16:creationId xmlns:a16="http://schemas.microsoft.com/office/drawing/2014/main" id="{8BFBD59C-5E00-DE4C-A63E-0FE8DF1AC620}"/>
              </a:ext>
            </a:extLst>
          </p:cNvPr>
          <p:cNvSpPr/>
          <p:nvPr/>
        </p:nvSpPr>
        <p:spPr>
          <a:xfrm>
            <a:off x="1855887" y="4499478"/>
            <a:ext cx="9405348" cy="55578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zh-CN" altLang="en-US" sz="1400">
              <a:solidFill>
                <a:prstClr val="black"/>
              </a:solidFill>
              <a:latin typeface="等线" panose="020F0502020204030204"/>
              <a:ea typeface="等线" panose="02010600030101010101" pitchFamily="2" charset="-122"/>
            </a:endParaRPr>
          </a:p>
        </p:txBody>
      </p:sp>
      <p:sp>
        <p:nvSpPr>
          <p:cNvPr id="21" name="文本框 20">
            <a:extLst>
              <a:ext uri="{FF2B5EF4-FFF2-40B4-BE49-F238E27FC236}">
                <a16:creationId xmlns:a16="http://schemas.microsoft.com/office/drawing/2014/main" id="{DCDECA02-2A44-D853-6256-AF5D5803D413}"/>
              </a:ext>
            </a:extLst>
          </p:cNvPr>
          <p:cNvSpPr txBox="1"/>
          <p:nvPr/>
        </p:nvSpPr>
        <p:spPr>
          <a:xfrm>
            <a:off x="3690597" y="4574324"/>
            <a:ext cx="6301278" cy="400110"/>
          </a:xfrm>
          <a:prstGeom prst="rect">
            <a:avLst/>
          </a:prstGeom>
          <a:noFill/>
        </p:spPr>
        <p:txBody>
          <a:bodyPr wrap="square" rtlCol="0">
            <a:spAutoFit/>
          </a:bodyPr>
          <a:lstStyle/>
          <a:p>
            <a:pPr defTabSz="914377">
              <a:defRPr/>
            </a:pPr>
            <a:r>
              <a:rPr lang="en-US" altLang="zh-CN" sz="2000">
                <a:solidFill>
                  <a:prstClr val="black"/>
                </a:solidFill>
                <a:latin typeface="微软雅黑" panose="020B0503020204020204" pitchFamily="34" charset="-122"/>
                <a:ea typeface="微软雅黑" panose="020B0503020204020204" pitchFamily="34" charset="-122"/>
              </a:rPr>
              <a:t>Innovative features and application prospects</a:t>
            </a:r>
            <a:endParaRPr lang="zh-CN" altLang="en-US" sz="2000" dirty="0">
              <a:solidFill>
                <a:prstClr val="black"/>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616EAB30-FDE7-E6A1-564A-3997B6792E53}"/>
              </a:ext>
            </a:extLst>
          </p:cNvPr>
          <p:cNvSpPr txBox="1"/>
          <p:nvPr/>
        </p:nvSpPr>
        <p:spPr>
          <a:xfrm>
            <a:off x="2200125" y="4580309"/>
            <a:ext cx="1490472" cy="400110"/>
          </a:xfrm>
          <a:prstGeom prst="rect">
            <a:avLst/>
          </a:prstGeom>
          <a:noFill/>
        </p:spPr>
        <p:txBody>
          <a:bodyPr wrap="square" rtlCol="0">
            <a:spAutoFit/>
          </a:bodyPr>
          <a:lstStyle/>
          <a:p>
            <a:pPr defTabSz="914377">
              <a:defRPr/>
            </a:pPr>
            <a:r>
              <a:rPr lang="en-US" altLang="zh-CN" sz="2000" b="1">
                <a:solidFill>
                  <a:srgbClr val="09397E"/>
                </a:solidFill>
                <a:latin typeface="微软雅黑" panose="020B0503020204020204" pitchFamily="34" charset="-122"/>
                <a:ea typeface="微软雅黑" panose="020B0503020204020204" pitchFamily="34" charset="-122"/>
              </a:rPr>
              <a:t>Part 4</a:t>
            </a:r>
            <a:endParaRPr lang="zh-CN" altLang="en-US" sz="2000" b="1" dirty="0">
              <a:solidFill>
                <a:srgbClr val="09397E"/>
              </a:solidFill>
              <a:latin typeface="微软雅黑" panose="020B0503020204020204" pitchFamily="34" charset="-122"/>
              <a:ea typeface="微软雅黑" panose="020B0503020204020204" pitchFamily="34" charset="-122"/>
            </a:endParaRPr>
          </a:p>
        </p:txBody>
      </p:sp>
      <p:cxnSp>
        <p:nvCxnSpPr>
          <p:cNvPr id="26" name="直接连接符 10">
            <a:extLst>
              <a:ext uri="{FF2B5EF4-FFF2-40B4-BE49-F238E27FC236}">
                <a16:creationId xmlns:a16="http://schemas.microsoft.com/office/drawing/2014/main" id="{F8114013-21ED-1E8F-FD7F-72FBB63292FB}"/>
              </a:ext>
            </a:extLst>
          </p:cNvPr>
          <p:cNvCxnSpPr/>
          <p:nvPr/>
        </p:nvCxnSpPr>
        <p:spPr>
          <a:xfrm>
            <a:off x="3508827" y="4580309"/>
            <a:ext cx="0" cy="394125"/>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3118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BCCFBB2E-811C-42D5-8E06-F23D5F7BD4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407" r="7407"/>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a:extLst>
              <a:ext uri="{FF2B5EF4-FFF2-40B4-BE49-F238E27FC236}">
                <a16:creationId xmlns:a16="http://schemas.microsoft.com/office/drawing/2014/main" id="{3898A203-66DD-4AE4-9FE2-CA93A1AD171C}"/>
              </a:ext>
            </a:extLst>
          </p:cNvPr>
          <p:cNvSpPr/>
          <p:nvPr/>
        </p:nvSpPr>
        <p:spPr>
          <a:xfrm>
            <a:off x="-1" y="0"/>
            <a:ext cx="12192000" cy="6858000"/>
          </a:xfrm>
          <a:prstGeom prst="rect">
            <a:avLst/>
          </a:prstGeom>
          <a:solidFill>
            <a:srgbClr val="09397E">
              <a:alpha val="99000"/>
            </a:srgbClr>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6" name="组合 15">
            <a:extLst>
              <a:ext uri="{FF2B5EF4-FFF2-40B4-BE49-F238E27FC236}">
                <a16:creationId xmlns:a16="http://schemas.microsoft.com/office/drawing/2014/main" id="{CF280167-A8D1-487E-B6BA-F6486B82A03D}"/>
              </a:ext>
            </a:extLst>
          </p:cNvPr>
          <p:cNvGrpSpPr/>
          <p:nvPr/>
        </p:nvGrpSpPr>
        <p:grpSpPr>
          <a:xfrm>
            <a:off x="5490259" y="1505449"/>
            <a:ext cx="1211484" cy="1211483"/>
            <a:chOff x="5309676" y="1842197"/>
            <a:chExt cx="1228609" cy="1228609"/>
          </a:xfrm>
        </p:grpSpPr>
        <p:sp>
          <p:nvSpPr>
            <p:cNvPr id="17" name="椭圆 16">
              <a:extLst>
                <a:ext uri="{FF2B5EF4-FFF2-40B4-BE49-F238E27FC236}">
                  <a16:creationId xmlns:a16="http://schemas.microsoft.com/office/drawing/2014/main" id="{08F02296-BCD8-4EA3-B99B-2E7DF7AA7EAF}"/>
                </a:ext>
              </a:extLst>
            </p:cNvPr>
            <p:cNvSpPr/>
            <p:nvPr/>
          </p:nvSpPr>
          <p:spPr>
            <a:xfrm>
              <a:off x="5309676" y="1842197"/>
              <a:ext cx="1228609" cy="1228609"/>
            </a:xfrm>
            <a:prstGeom prst="ellipse">
              <a:avLst/>
            </a:prstGeom>
            <a:noFill/>
            <a:ln w="28575" cap="flat" cmpd="sng" algn="ctr">
              <a:solidFill>
                <a:sysClr val="window" lastClr="FFFFFF"/>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Freeform 5">
              <a:extLst>
                <a:ext uri="{FF2B5EF4-FFF2-40B4-BE49-F238E27FC236}">
                  <a16:creationId xmlns:a16="http://schemas.microsoft.com/office/drawing/2014/main" id="{C03E88EA-B2CC-4DB2-8FDB-12C1BFE9F707}"/>
                </a:ext>
              </a:extLst>
            </p:cNvPr>
            <p:cNvSpPr>
              <a:spLocks noEditPoints="1"/>
            </p:cNvSpPr>
            <p:nvPr/>
          </p:nvSpPr>
          <p:spPr bwMode="auto">
            <a:xfrm>
              <a:off x="5622867" y="2127888"/>
              <a:ext cx="602226" cy="657226"/>
            </a:xfrm>
            <a:custGeom>
              <a:avLst/>
              <a:gdLst>
                <a:gd name="T0" fmla="*/ 416 w 2758"/>
                <a:gd name="T1" fmla="*/ 3010 h 3010"/>
                <a:gd name="T2" fmla="*/ 211 w 2758"/>
                <a:gd name="T3" fmla="*/ 2441 h 3010"/>
                <a:gd name="T4" fmla="*/ 7 w 2758"/>
                <a:gd name="T5" fmla="*/ 2349 h 3010"/>
                <a:gd name="T6" fmla="*/ 211 w 2758"/>
                <a:gd name="T7" fmla="*/ 2257 h 3010"/>
                <a:gd name="T8" fmla="*/ 107 w 2758"/>
                <a:gd name="T9" fmla="*/ 1880 h 3010"/>
                <a:gd name="T10" fmla="*/ 107 w 2758"/>
                <a:gd name="T11" fmla="*/ 1696 h 3010"/>
                <a:gd name="T12" fmla="*/ 211 w 2758"/>
                <a:gd name="T13" fmla="*/ 1315 h 3010"/>
                <a:gd name="T14" fmla="*/ 9 w 2758"/>
                <a:gd name="T15" fmla="*/ 1223 h 3010"/>
                <a:gd name="T16" fmla="*/ 211 w 2758"/>
                <a:gd name="T17" fmla="*/ 1131 h 3010"/>
                <a:gd name="T18" fmla="*/ 99 w 2758"/>
                <a:gd name="T19" fmla="*/ 752 h 3010"/>
                <a:gd name="T20" fmla="*/ 99 w 2758"/>
                <a:gd name="T21" fmla="*/ 568 h 3010"/>
                <a:gd name="T22" fmla="*/ 211 w 2758"/>
                <a:gd name="T23" fmla="*/ 194 h 3010"/>
                <a:gd name="T24" fmla="*/ 2453 w 2758"/>
                <a:gd name="T25" fmla="*/ 0 h 3010"/>
                <a:gd name="T26" fmla="*/ 2758 w 2758"/>
                <a:gd name="T27" fmla="*/ 2728 h 3010"/>
                <a:gd name="T28" fmla="*/ 415 w 2758"/>
                <a:gd name="T29" fmla="*/ 188 h 3010"/>
                <a:gd name="T30" fmla="*/ 414 w 2758"/>
                <a:gd name="T31" fmla="*/ 568 h 3010"/>
                <a:gd name="T32" fmla="*/ 613 w 2758"/>
                <a:gd name="T33" fmla="*/ 660 h 3010"/>
                <a:gd name="T34" fmla="*/ 414 w 2758"/>
                <a:gd name="T35" fmla="*/ 752 h 3010"/>
                <a:gd name="T36" fmla="*/ 523 w 2758"/>
                <a:gd name="T37" fmla="*/ 1131 h 3010"/>
                <a:gd name="T38" fmla="*/ 523 w 2758"/>
                <a:gd name="T39" fmla="*/ 1315 h 3010"/>
                <a:gd name="T40" fmla="*/ 414 w 2758"/>
                <a:gd name="T41" fmla="*/ 1696 h 3010"/>
                <a:gd name="T42" fmla="*/ 620 w 2758"/>
                <a:gd name="T43" fmla="*/ 1788 h 3010"/>
                <a:gd name="T44" fmla="*/ 414 w 2758"/>
                <a:gd name="T45" fmla="*/ 1880 h 3010"/>
                <a:gd name="T46" fmla="*/ 521 w 2758"/>
                <a:gd name="T47" fmla="*/ 2257 h 3010"/>
                <a:gd name="T48" fmla="*/ 521 w 2758"/>
                <a:gd name="T49" fmla="*/ 2442 h 3010"/>
                <a:gd name="T50" fmla="*/ 414 w 2758"/>
                <a:gd name="T51" fmla="*/ 2822 h 3010"/>
                <a:gd name="T52" fmla="*/ 2045 w 2758"/>
                <a:gd name="T53" fmla="*/ 188 h 3010"/>
                <a:gd name="T54" fmla="*/ 415 w 2758"/>
                <a:gd name="T55" fmla="*/ 188 h 3010"/>
                <a:gd name="T56" fmla="*/ 2453 w 2758"/>
                <a:gd name="T57" fmla="*/ 188 h 3010"/>
                <a:gd name="T58" fmla="*/ 2249 w 2758"/>
                <a:gd name="T59" fmla="*/ 2822 h 3010"/>
                <a:gd name="T60" fmla="*/ 2555 w 2758"/>
                <a:gd name="T61" fmla="*/ 2728 h 3010"/>
                <a:gd name="T62" fmla="*/ 2555 w 2758"/>
                <a:gd name="T63" fmla="*/ 282 h 3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8" h="3010">
                  <a:moveTo>
                    <a:pt x="2453" y="3010"/>
                  </a:moveTo>
                  <a:cubicBezTo>
                    <a:pt x="416" y="3010"/>
                    <a:pt x="416" y="3010"/>
                    <a:pt x="416" y="3010"/>
                  </a:cubicBezTo>
                  <a:cubicBezTo>
                    <a:pt x="343" y="3010"/>
                    <a:pt x="211" y="2977"/>
                    <a:pt x="211" y="2822"/>
                  </a:cubicBezTo>
                  <a:cubicBezTo>
                    <a:pt x="211" y="2441"/>
                    <a:pt x="211" y="2441"/>
                    <a:pt x="211" y="2441"/>
                  </a:cubicBezTo>
                  <a:cubicBezTo>
                    <a:pt x="107" y="2441"/>
                    <a:pt x="107" y="2441"/>
                    <a:pt x="107" y="2441"/>
                  </a:cubicBezTo>
                  <a:cubicBezTo>
                    <a:pt x="52" y="2441"/>
                    <a:pt x="7" y="2400"/>
                    <a:pt x="7" y="2349"/>
                  </a:cubicBezTo>
                  <a:cubicBezTo>
                    <a:pt x="7" y="2298"/>
                    <a:pt x="52" y="2257"/>
                    <a:pt x="107" y="2257"/>
                  </a:cubicBezTo>
                  <a:cubicBezTo>
                    <a:pt x="211" y="2257"/>
                    <a:pt x="211" y="2257"/>
                    <a:pt x="211" y="2257"/>
                  </a:cubicBezTo>
                  <a:cubicBezTo>
                    <a:pt x="211" y="1880"/>
                    <a:pt x="211" y="1880"/>
                    <a:pt x="211" y="1880"/>
                  </a:cubicBezTo>
                  <a:cubicBezTo>
                    <a:pt x="107" y="1880"/>
                    <a:pt x="107" y="1880"/>
                    <a:pt x="107" y="1880"/>
                  </a:cubicBezTo>
                  <a:cubicBezTo>
                    <a:pt x="52" y="1880"/>
                    <a:pt x="7" y="1839"/>
                    <a:pt x="7" y="1787"/>
                  </a:cubicBezTo>
                  <a:cubicBezTo>
                    <a:pt x="7" y="1737"/>
                    <a:pt x="52" y="1696"/>
                    <a:pt x="107" y="1696"/>
                  </a:cubicBezTo>
                  <a:cubicBezTo>
                    <a:pt x="211" y="1696"/>
                    <a:pt x="211" y="1696"/>
                    <a:pt x="211" y="1696"/>
                  </a:cubicBezTo>
                  <a:cubicBezTo>
                    <a:pt x="211" y="1315"/>
                    <a:pt x="211" y="1315"/>
                    <a:pt x="211" y="1315"/>
                  </a:cubicBezTo>
                  <a:cubicBezTo>
                    <a:pt x="109" y="1315"/>
                    <a:pt x="109" y="1315"/>
                    <a:pt x="109" y="1315"/>
                  </a:cubicBezTo>
                  <a:cubicBezTo>
                    <a:pt x="54" y="1315"/>
                    <a:pt x="9" y="1274"/>
                    <a:pt x="9" y="1223"/>
                  </a:cubicBezTo>
                  <a:cubicBezTo>
                    <a:pt x="9" y="1172"/>
                    <a:pt x="54" y="1131"/>
                    <a:pt x="109" y="1131"/>
                  </a:cubicBezTo>
                  <a:cubicBezTo>
                    <a:pt x="211" y="1131"/>
                    <a:pt x="211" y="1131"/>
                    <a:pt x="211" y="1131"/>
                  </a:cubicBezTo>
                  <a:cubicBezTo>
                    <a:pt x="211" y="752"/>
                    <a:pt x="211" y="752"/>
                    <a:pt x="211" y="752"/>
                  </a:cubicBezTo>
                  <a:cubicBezTo>
                    <a:pt x="99" y="752"/>
                    <a:pt x="99" y="752"/>
                    <a:pt x="99" y="752"/>
                  </a:cubicBezTo>
                  <a:cubicBezTo>
                    <a:pt x="44" y="752"/>
                    <a:pt x="0" y="711"/>
                    <a:pt x="0" y="660"/>
                  </a:cubicBezTo>
                  <a:cubicBezTo>
                    <a:pt x="0" y="609"/>
                    <a:pt x="44" y="568"/>
                    <a:pt x="99" y="568"/>
                  </a:cubicBezTo>
                  <a:cubicBezTo>
                    <a:pt x="211" y="568"/>
                    <a:pt x="211" y="568"/>
                    <a:pt x="211" y="568"/>
                  </a:cubicBezTo>
                  <a:cubicBezTo>
                    <a:pt x="211" y="194"/>
                    <a:pt x="211" y="194"/>
                    <a:pt x="211" y="194"/>
                  </a:cubicBezTo>
                  <a:cubicBezTo>
                    <a:pt x="211" y="100"/>
                    <a:pt x="274" y="0"/>
                    <a:pt x="421" y="0"/>
                  </a:cubicBezTo>
                  <a:cubicBezTo>
                    <a:pt x="2453" y="0"/>
                    <a:pt x="2453" y="0"/>
                    <a:pt x="2453" y="0"/>
                  </a:cubicBezTo>
                  <a:cubicBezTo>
                    <a:pt x="2622" y="0"/>
                    <a:pt x="2758" y="126"/>
                    <a:pt x="2758" y="282"/>
                  </a:cubicBezTo>
                  <a:cubicBezTo>
                    <a:pt x="2758" y="2728"/>
                    <a:pt x="2758" y="2728"/>
                    <a:pt x="2758" y="2728"/>
                  </a:cubicBezTo>
                  <a:cubicBezTo>
                    <a:pt x="2758" y="2883"/>
                    <a:pt x="2622" y="3010"/>
                    <a:pt x="2453" y="3010"/>
                  </a:cubicBezTo>
                  <a:close/>
                  <a:moveTo>
                    <a:pt x="415" y="188"/>
                  </a:moveTo>
                  <a:cubicBezTo>
                    <a:pt x="415" y="190"/>
                    <a:pt x="414" y="192"/>
                    <a:pt x="414" y="194"/>
                  </a:cubicBezTo>
                  <a:cubicBezTo>
                    <a:pt x="414" y="568"/>
                    <a:pt x="414" y="568"/>
                    <a:pt x="414" y="568"/>
                  </a:cubicBezTo>
                  <a:cubicBezTo>
                    <a:pt x="513" y="568"/>
                    <a:pt x="513" y="568"/>
                    <a:pt x="513" y="568"/>
                  </a:cubicBezTo>
                  <a:cubicBezTo>
                    <a:pt x="568" y="568"/>
                    <a:pt x="613" y="609"/>
                    <a:pt x="613" y="660"/>
                  </a:cubicBezTo>
                  <a:cubicBezTo>
                    <a:pt x="613" y="711"/>
                    <a:pt x="568" y="752"/>
                    <a:pt x="513" y="752"/>
                  </a:cubicBezTo>
                  <a:cubicBezTo>
                    <a:pt x="414" y="752"/>
                    <a:pt x="414" y="752"/>
                    <a:pt x="414" y="752"/>
                  </a:cubicBezTo>
                  <a:cubicBezTo>
                    <a:pt x="414" y="1131"/>
                    <a:pt x="414" y="1131"/>
                    <a:pt x="414" y="1131"/>
                  </a:cubicBezTo>
                  <a:cubicBezTo>
                    <a:pt x="523" y="1131"/>
                    <a:pt x="523" y="1131"/>
                    <a:pt x="523" y="1131"/>
                  </a:cubicBezTo>
                  <a:cubicBezTo>
                    <a:pt x="578" y="1131"/>
                    <a:pt x="623" y="1172"/>
                    <a:pt x="623" y="1223"/>
                  </a:cubicBezTo>
                  <a:cubicBezTo>
                    <a:pt x="623" y="1274"/>
                    <a:pt x="578" y="1315"/>
                    <a:pt x="523" y="1315"/>
                  </a:cubicBezTo>
                  <a:cubicBezTo>
                    <a:pt x="414" y="1315"/>
                    <a:pt x="414" y="1315"/>
                    <a:pt x="414" y="1315"/>
                  </a:cubicBezTo>
                  <a:cubicBezTo>
                    <a:pt x="414" y="1696"/>
                    <a:pt x="414" y="1696"/>
                    <a:pt x="414" y="1696"/>
                  </a:cubicBezTo>
                  <a:cubicBezTo>
                    <a:pt x="521" y="1696"/>
                    <a:pt x="521" y="1696"/>
                    <a:pt x="521" y="1696"/>
                  </a:cubicBezTo>
                  <a:cubicBezTo>
                    <a:pt x="576" y="1696"/>
                    <a:pt x="620" y="1737"/>
                    <a:pt x="620" y="1788"/>
                  </a:cubicBezTo>
                  <a:cubicBezTo>
                    <a:pt x="620" y="1839"/>
                    <a:pt x="576" y="1880"/>
                    <a:pt x="521" y="1880"/>
                  </a:cubicBezTo>
                  <a:cubicBezTo>
                    <a:pt x="414" y="1880"/>
                    <a:pt x="414" y="1880"/>
                    <a:pt x="414" y="1880"/>
                  </a:cubicBezTo>
                  <a:cubicBezTo>
                    <a:pt x="414" y="2257"/>
                    <a:pt x="414" y="2257"/>
                    <a:pt x="414" y="2257"/>
                  </a:cubicBezTo>
                  <a:cubicBezTo>
                    <a:pt x="521" y="2257"/>
                    <a:pt x="521" y="2257"/>
                    <a:pt x="521" y="2257"/>
                  </a:cubicBezTo>
                  <a:cubicBezTo>
                    <a:pt x="576" y="2257"/>
                    <a:pt x="620" y="2299"/>
                    <a:pt x="620" y="2350"/>
                  </a:cubicBezTo>
                  <a:cubicBezTo>
                    <a:pt x="620" y="2400"/>
                    <a:pt x="576" y="2442"/>
                    <a:pt x="521" y="2442"/>
                  </a:cubicBezTo>
                  <a:cubicBezTo>
                    <a:pt x="414" y="2442"/>
                    <a:pt x="414" y="2442"/>
                    <a:pt x="414" y="2442"/>
                  </a:cubicBezTo>
                  <a:cubicBezTo>
                    <a:pt x="414" y="2822"/>
                    <a:pt x="414" y="2822"/>
                    <a:pt x="414" y="2822"/>
                  </a:cubicBezTo>
                  <a:cubicBezTo>
                    <a:pt x="2045" y="2822"/>
                    <a:pt x="2045" y="2822"/>
                    <a:pt x="2045" y="2822"/>
                  </a:cubicBezTo>
                  <a:cubicBezTo>
                    <a:pt x="2045" y="188"/>
                    <a:pt x="2045" y="188"/>
                    <a:pt x="2045" y="188"/>
                  </a:cubicBezTo>
                  <a:cubicBezTo>
                    <a:pt x="421" y="188"/>
                    <a:pt x="421" y="188"/>
                    <a:pt x="421" y="188"/>
                  </a:cubicBezTo>
                  <a:cubicBezTo>
                    <a:pt x="419" y="188"/>
                    <a:pt x="417" y="188"/>
                    <a:pt x="415" y="188"/>
                  </a:cubicBezTo>
                  <a:close/>
                  <a:moveTo>
                    <a:pt x="2555" y="282"/>
                  </a:moveTo>
                  <a:cubicBezTo>
                    <a:pt x="2555" y="230"/>
                    <a:pt x="2509" y="188"/>
                    <a:pt x="2453" y="188"/>
                  </a:cubicBezTo>
                  <a:cubicBezTo>
                    <a:pt x="2249" y="188"/>
                    <a:pt x="2249" y="188"/>
                    <a:pt x="2249" y="188"/>
                  </a:cubicBezTo>
                  <a:cubicBezTo>
                    <a:pt x="2249" y="2822"/>
                    <a:pt x="2249" y="2822"/>
                    <a:pt x="2249" y="2822"/>
                  </a:cubicBezTo>
                  <a:cubicBezTo>
                    <a:pt x="2453" y="2822"/>
                    <a:pt x="2453" y="2822"/>
                    <a:pt x="2453" y="2822"/>
                  </a:cubicBezTo>
                  <a:cubicBezTo>
                    <a:pt x="2509" y="2822"/>
                    <a:pt x="2555" y="2780"/>
                    <a:pt x="2555" y="2728"/>
                  </a:cubicBezTo>
                  <a:lnTo>
                    <a:pt x="2555" y="282"/>
                  </a:lnTo>
                  <a:close/>
                  <a:moveTo>
                    <a:pt x="2555" y="282"/>
                  </a:moveTo>
                  <a:cubicBezTo>
                    <a:pt x="2555" y="282"/>
                    <a:pt x="2555" y="282"/>
                    <a:pt x="2555" y="282"/>
                  </a:cubicBezTo>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cxnSp>
        <p:nvCxnSpPr>
          <p:cNvPr id="19" name="直接连接符 18">
            <a:extLst>
              <a:ext uri="{FF2B5EF4-FFF2-40B4-BE49-F238E27FC236}">
                <a16:creationId xmlns:a16="http://schemas.microsoft.com/office/drawing/2014/main" id="{7987151B-9035-44E9-940E-CD2F812AB566}"/>
              </a:ext>
            </a:extLst>
          </p:cNvPr>
          <p:cNvCxnSpPr>
            <a:cxnSpLocks/>
          </p:cNvCxnSpPr>
          <p:nvPr/>
        </p:nvCxnSpPr>
        <p:spPr>
          <a:xfrm>
            <a:off x="3937839" y="3934397"/>
            <a:ext cx="4349635" cy="0"/>
          </a:xfrm>
          <a:prstGeom prst="line">
            <a:avLst/>
          </a:prstGeom>
          <a:noFill/>
          <a:ln w="6350" cap="flat" cmpd="sng" algn="ctr">
            <a:solidFill>
              <a:sysClr val="window" lastClr="FFFFFF"/>
            </a:solidFill>
            <a:prstDash val="solid"/>
            <a:miter lim="800000"/>
          </a:ln>
          <a:effectLst/>
        </p:spPr>
      </p:cxnSp>
      <p:sp>
        <p:nvSpPr>
          <p:cNvPr id="10" name="矩形 9">
            <a:extLst>
              <a:ext uri="{FF2B5EF4-FFF2-40B4-BE49-F238E27FC236}">
                <a16:creationId xmlns:a16="http://schemas.microsoft.com/office/drawing/2014/main" id="{6124F5F1-A1D6-416E-805A-06023F910F7A}"/>
              </a:ext>
            </a:extLst>
          </p:cNvPr>
          <p:cNvSpPr/>
          <p:nvPr/>
        </p:nvSpPr>
        <p:spPr>
          <a:xfrm>
            <a:off x="4699620" y="3247716"/>
            <a:ext cx="3327460" cy="646331"/>
          </a:xfrm>
          <a:prstGeom prst="rect">
            <a:avLst/>
          </a:prstGeom>
        </p:spPr>
        <p:txBody>
          <a:bodyPr wrap="square">
            <a:spAutoFit/>
          </a:bodyPr>
          <a:lstStyle/>
          <a:p>
            <a:pPr defTabSz="914377">
              <a:defRPr/>
            </a:pPr>
            <a:r>
              <a:rPr lang="en-US" altLang="zh-CN" sz="3600">
                <a:solidFill>
                  <a:schemeClr val="bg1"/>
                </a:solidFill>
                <a:latin typeface="微软雅黑" panose="020B0503020204020204" pitchFamily="34" charset="-122"/>
                <a:ea typeface="微软雅黑" panose="020B0503020204020204" pitchFamily="34" charset="-122"/>
              </a:rPr>
              <a:t>Background</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2D7367DA-E7DC-D678-B7C1-3B05945C002E}"/>
              </a:ext>
            </a:extLst>
          </p:cNvPr>
          <p:cNvSpPr/>
          <p:nvPr/>
        </p:nvSpPr>
        <p:spPr>
          <a:xfrm>
            <a:off x="2405742" y="4001908"/>
            <a:ext cx="7380515" cy="338554"/>
          </a:xfrm>
          <a:prstGeom prst="rect">
            <a:avLst/>
          </a:prstGeom>
        </p:spPr>
        <p:txBody>
          <a:bodyPr wrap="square">
            <a:spAutoFit/>
          </a:bodyPr>
          <a:lstStyle/>
          <a:p>
            <a:pPr algn="ctr" defTabSz="914377">
              <a:defRPr/>
            </a:pPr>
            <a:r>
              <a:rPr lang="en-US" altLang="zh-CN" sz="1600" dirty="0">
                <a:solidFill>
                  <a:prstClr val="white"/>
                </a:solidFill>
                <a:latin typeface="微软雅黑 Light" panose="020B0502040204020203" pitchFamily="34" charset="-122"/>
                <a:ea typeface="微软雅黑 Light" panose="020B0502040204020203" pitchFamily="34" charset="-122"/>
              </a:rPr>
              <a:t>RESEARCH BACKGROUND</a:t>
            </a:r>
            <a:endParaRPr lang="en" altLang="zh-CN" sz="1600" dirty="0">
              <a:solidFill>
                <a:prstClr val="white"/>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648919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棱台 22">
            <a:extLst>
              <a:ext uri="{FF2B5EF4-FFF2-40B4-BE49-F238E27FC236}">
                <a16:creationId xmlns:a16="http://schemas.microsoft.com/office/drawing/2014/main" id="{639370C7-A0B3-9B0A-659A-BD0B99BB070E}"/>
              </a:ext>
            </a:extLst>
          </p:cNvPr>
          <p:cNvSpPr/>
          <p:nvPr/>
        </p:nvSpPr>
        <p:spPr>
          <a:xfrm>
            <a:off x="639233" y="2565721"/>
            <a:ext cx="3276600" cy="3743023"/>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a:solidFill>
                <a:srgbClr val="FFFFFF"/>
              </a:solidFill>
              <a:latin typeface="Century Gothic"/>
              <a:ea typeface="宋体" panose="02010600030101010101" pitchFamily="2" charset="-122"/>
            </a:endParaRPr>
          </a:p>
        </p:txBody>
      </p:sp>
      <p:sp>
        <p:nvSpPr>
          <p:cNvPr id="13" name="棱台 12">
            <a:extLst>
              <a:ext uri="{FF2B5EF4-FFF2-40B4-BE49-F238E27FC236}">
                <a16:creationId xmlns:a16="http://schemas.microsoft.com/office/drawing/2014/main" id="{2E8C866B-7803-D879-B981-59D5E088F80D}"/>
              </a:ext>
            </a:extLst>
          </p:cNvPr>
          <p:cNvSpPr/>
          <p:nvPr/>
        </p:nvSpPr>
        <p:spPr>
          <a:xfrm>
            <a:off x="8132180" y="2565715"/>
            <a:ext cx="3276600" cy="3743023"/>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a:solidFill>
                <a:srgbClr val="FFFFFF"/>
              </a:solidFill>
              <a:latin typeface="Century Gothic"/>
              <a:ea typeface="宋体" panose="02010600030101010101" pitchFamily="2" charset="-122"/>
            </a:endParaRPr>
          </a:p>
        </p:txBody>
      </p:sp>
      <p:sp>
        <p:nvSpPr>
          <p:cNvPr id="12" name="棱台 11">
            <a:extLst>
              <a:ext uri="{FF2B5EF4-FFF2-40B4-BE49-F238E27FC236}">
                <a16:creationId xmlns:a16="http://schemas.microsoft.com/office/drawing/2014/main" id="{A7D452DB-98E5-03EF-7FFB-7C97C6001737}"/>
              </a:ext>
            </a:extLst>
          </p:cNvPr>
          <p:cNvSpPr/>
          <p:nvPr/>
        </p:nvSpPr>
        <p:spPr>
          <a:xfrm>
            <a:off x="4385706" y="2565717"/>
            <a:ext cx="3276600" cy="3743023"/>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a:solidFill>
                <a:srgbClr val="FFFFFF"/>
              </a:solidFill>
              <a:latin typeface="Century Gothic"/>
              <a:ea typeface="宋体" panose="02010600030101010101" pitchFamily="2" charset="-122"/>
            </a:endParaRPr>
          </a:p>
        </p:txBody>
      </p:sp>
      <p:sp>
        <p:nvSpPr>
          <p:cNvPr id="6" name="矩形 5">
            <a:extLst>
              <a:ext uri="{FF2B5EF4-FFF2-40B4-BE49-F238E27FC236}">
                <a16:creationId xmlns:a16="http://schemas.microsoft.com/office/drawing/2014/main" id="{D6D7496C-3FE7-4F0E-A35B-9FA40B37DADA}"/>
              </a:ext>
            </a:extLst>
          </p:cNvPr>
          <p:cNvSpPr/>
          <p:nvPr/>
        </p:nvSpPr>
        <p:spPr>
          <a:xfrm>
            <a:off x="302006" y="661134"/>
            <a:ext cx="2134015" cy="50959"/>
          </a:xfrm>
          <a:prstGeom prst="rect">
            <a:avLst/>
          </a:prstGeom>
          <a:solidFill>
            <a:srgbClr val="093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sz="1800">
              <a:solidFill>
                <a:prstClr val="white"/>
              </a:solidFill>
              <a:latin typeface="等线" panose="020F0502020204030204"/>
              <a:ea typeface="等线" panose="02010600030101010101" pitchFamily="2" charset="-122"/>
            </a:endParaRPr>
          </a:p>
        </p:txBody>
      </p:sp>
      <p:cxnSp>
        <p:nvCxnSpPr>
          <p:cNvPr id="7" name="直接连接符 6">
            <a:extLst>
              <a:ext uri="{FF2B5EF4-FFF2-40B4-BE49-F238E27FC236}">
                <a16:creationId xmlns:a16="http://schemas.microsoft.com/office/drawing/2014/main" id="{1FEC89E0-90D7-48D8-83FC-0C0A4B1FD9BB}"/>
              </a:ext>
            </a:extLst>
          </p:cNvPr>
          <p:cNvCxnSpPr>
            <a:cxnSpLocks/>
          </p:cNvCxnSpPr>
          <p:nvPr/>
        </p:nvCxnSpPr>
        <p:spPr>
          <a:xfrm>
            <a:off x="302006" y="670560"/>
            <a:ext cx="11587991"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13105" y="229138"/>
            <a:ext cx="6004423" cy="461665"/>
          </a:xfrm>
          <a:prstGeom prst="rect">
            <a:avLst/>
          </a:prstGeom>
          <a:noFill/>
        </p:spPr>
        <p:txBody>
          <a:bodyPr wrap="square" rtlCol="0">
            <a:spAutoFit/>
          </a:bodyPr>
          <a:lstStyle/>
          <a:p>
            <a:r>
              <a:rPr lang="en-US" altLang="zh-CN" sz="2400" b="1">
                <a:solidFill>
                  <a:srgbClr val="09397E"/>
                </a:solidFill>
                <a:latin typeface="微软雅黑" panose="020B0503020204020204" pitchFamily="34" charset="-122"/>
                <a:ea typeface="微软雅黑" panose="020B0503020204020204" pitchFamily="34" charset="-122"/>
              </a:rPr>
              <a:t>1</a:t>
            </a:r>
            <a:r>
              <a:rPr lang="zh-CN" altLang="en-US" sz="2400" b="1">
                <a:solidFill>
                  <a:srgbClr val="09397E"/>
                </a:solidFill>
                <a:latin typeface="微软雅黑" panose="020B0503020204020204" pitchFamily="34" charset="-122"/>
                <a:ea typeface="微软雅黑" panose="020B0503020204020204" pitchFamily="34" charset="-122"/>
              </a:rPr>
              <a:t>、</a:t>
            </a:r>
            <a:r>
              <a:rPr lang="en-US" altLang="zh-CN" sz="2400" b="1">
                <a:solidFill>
                  <a:srgbClr val="09397E"/>
                </a:solidFill>
                <a:latin typeface="微软雅黑" panose="020B0503020204020204" pitchFamily="34" charset="-122"/>
                <a:ea typeface="微软雅黑" panose="020B0503020204020204" pitchFamily="34" charset="-122"/>
              </a:rPr>
              <a:t> Background</a:t>
            </a:r>
            <a:endParaRPr lang="zh-CN" altLang="en-US" sz="2400" b="1" dirty="0">
              <a:solidFill>
                <a:srgbClr val="09397E"/>
              </a:solidFill>
              <a:latin typeface="微软雅黑" panose="020B0503020204020204" pitchFamily="34" charset="-122"/>
              <a:ea typeface="微软雅黑" panose="020B0503020204020204" pitchFamily="34" charset="-122"/>
            </a:endParaRPr>
          </a:p>
        </p:txBody>
      </p:sp>
      <p:cxnSp>
        <p:nvCxnSpPr>
          <p:cNvPr id="78" name="直接连接符 77">
            <a:extLst>
              <a:ext uri="{FF2B5EF4-FFF2-40B4-BE49-F238E27FC236}">
                <a16:creationId xmlns:a16="http://schemas.microsoft.com/office/drawing/2014/main" id="{1FEC89E0-90D7-48D8-83FC-0C0A4B1FD9BB}"/>
              </a:ext>
            </a:extLst>
          </p:cNvPr>
          <p:cNvCxnSpPr>
            <a:cxnSpLocks/>
          </p:cNvCxnSpPr>
          <p:nvPr/>
        </p:nvCxnSpPr>
        <p:spPr>
          <a:xfrm>
            <a:off x="302006" y="6584663"/>
            <a:ext cx="10051362"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1FEC89E0-90D7-48D8-83FC-0C0A4B1FD9BB}"/>
              </a:ext>
            </a:extLst>
          </p:cNvPr>
          <p:cNvCxnSpPr>
            <a:cxnSpLocks/>
          </p:cNvCxnSpPr>
          <p:nvPr/>
        </p:nvCxnSpPr>
        <p:spPr>
          <a:xfrm>
            <a:off x="11143461" y="6584663"/>
            <a:ext cx="688875"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0378768" y="6393877"/>
            <a:ext cx="722549" cy="381571"/>
          </a:xfrm>
          <a:prstGeom prst="rect">
            <a:avLst/>
          </a:prstGeom>
          <a:noFill/>
        </p:spPr>
        <p:txBody>
          <a:bodyPr wrap="square" rtlCol="0">
            <a:spAutoFit/>
          </a:bodyPr>
          <a:lstStyle/>
          <a:p>
            <a:pPr algn="ctr"/>
            <a:r>
              <a:rPr lang="en-US" altLang="zh-CN" b="1" dirty="0">
                <a:solidFill>
                  <a:srgbClr val="09397E"/>
                </a:solidFill>
                <a:latin typeface="微软雅黑" panose="020B0503020204020204" pitchFamily="34" charset="-122"/>
                <a:ea typeface="微软雅黑" panose="020B0503020204020204" pitchFamily="34" charset="-122"/>
              </a:rPr>
              <a:t>01</a:t>
            </a:r>
            <a:endParaRPr lang="zh-CN" altLang="en-US" b="1" dirty="0">
              <a:solidFill>
                <a:srgbClr val="09397E"/>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8BFA20B3-E593-041B-865D-CD7DE9081FE2}"/>
              </a:ext>
            </a:extLst>
          </p:cNvPr>
          <p:cNvSpPr/>
          <p:nvPr/>
        </p:nvSpPr>
        <p:spPr>
          <a:xfrm>
            <a:off x="846812" y="3529992"/>
            <a:ext cx="2810788" cy="1815880"/>
          </a:xfrm>
          <a:prstGeom prst="rect">
            <a:avLst/>
          </a:prstGeom>
        </p:spPr>
        <p:txBody>
          <a:bodyPr wrap="square" lIns="91438" tIns="45719" rIns="91438" bIns="45719">
            <a:spAutoFit/>
          </a:bodyPr>
          <a:lstStyle/>
          <a:p>
            <a:pPr algn="ctr"/>
            <a:r>
              <a:rPr lang="en-US" altLang="zh-CN" sz="1600" b="1">
                <a:solidFill>
                  <a:schemeClr val="tx1">
                    <a:lumMod val="75000"/>
                    <a:lumOff val="25000"/>
                  </a:schemeClr>
                </a:solidFill>
                <a:latin typeface="Microsoft YaHei" panose="020B0503020204020204" pitchFamily="34" charset="-122"/>
                <a:ea typeface="Microsoft YaHei" panose="020B0503020204020204" pitchFamily="34" charset="-122"/>
              </a:rPr>
              <a:t>The traditional logistics model faces problems such as </a:t>
            </a:r>
            <a:r>
              <a:rPr lang="en-US" altLang="zh-CN" sz="1600" b="1">
                <a:solidFill>
                  <a:srgbClr val="ED7D31"/>
                </a:solidFill>
                <a:latin typeface="Microsoft YaHei" panose="020B0503020204020204" pitchFamily="34" charset="-122"/>
                <a:ea typeface="Microsoft YaHei" panose="020B0503020204020204" pitchFamily="34" charset="-122"/>
              </a:rPr>
              <a:t>inefficiency</a:t>
            </a:r>
            <a:r>
              <a:rPr lang="en-US" altLang="zh-CN" sz="1600" b="1">
                <a:solidFill>
                  <a:schemeClr val="tx1">
                    <a:lumMod val="75000"/>
                    <a:lumOff val="25000"/>
                  </a:schemeClr>
                </a:solidFill>
                <a:latin typeface="Microsoft YaHei" panose="020B0503020204020204" pitchFamily="34" charset="-122"/>
                <a:ea typeface="Microsoft YaHei" panose="020B0503020204020204" pitchFamily="34" charset="-122"/>
              </a:rPr>
              <a:t>, </a:t>
            </a:r>
            <a:r>
              <a:rPr lang="en-US" altLang="zh-CN" sz="1600" b="1">
                <a:solidFill>
                  <a:srgbClr val="ED7D31"/>
                </a:solidFill>
                <a:latin typeface="Microsoft YaHei" panose="020B0503020204020204" pitchFamily="34" charset="-122"/>
                <a:ea typeface="Microsoft YaHei" panose="020B0503020204020204" pitchFamily="34" charset="-122"/>
              </a:rPr>
              <a:t>high costs</a:t>
            </a:r>
            <a:r>
              <a:rPr lang="en-US" altLang="zh-CN" sz="1600" b="1">
                <a:solidFill>
                  <a:schemeClr val="tx1">
                    <a:lumMod val="75000"/>
                    <a:lumOff val="25000"/>
                  </a:schemeClr>
                </a:solidFill>
                <a:latin typeface="Microsoft YaHei" panose="020B0503020204020204" pitchFamily="34" charset="-122"/>
                <a:ea typeface="Microsoft YaHei" panose="020B0503020204020204" pitchFamily="34" charset="-122"/>
              </a:rPr>
              <a:t> and </a:t>
            </a:r>
            <a:r>
              <a:rPr lang="en-US" altLang="zh-CN" sz="1600" b="1">
                <a:solidFill>
                  <a:srgbClr val="ED7D31"/>
                </a:solidFill>
                <a:latin typeface="Microsoft YaHei" panose="020B0503020204020204" pitchFamily="34" charset="-122"/>
                <a:ea typeface="Microsoft YaHei" panose="020B0503020204020204" pitchFamily="34" charset="-122"/>
              </a:rPr>
              <a:t>delivery delays</a:t>
            </a:r>
            <a:r>
              <a:rPr lang="en-US" altLang="zh-CN" sz="1600" b="1">
                <a:solidFill>
                  <a:schemeClr val="tx1">
                    <a:lumMod val="75000"/>
                    <a:lumOff val="25000"/>
                  </a:schemeClr>
                </a:solidFill>
                <a:latin typeface="Microsoft YaHei" panose="020B0503020204020204" pitchFamily="34" charset="-122"/>
                <a:ea typeface="Microsoft YaHei" panose="020B0503020204020204" pitchFamily="34" charset="-122"/>
              </a:rPr>
              <a:t>, which seriously affect the competitiveness of the logistics industry.</a:t>
            </a:r>
            <a:endParaRPr lang="zh-CN" altLang="en-US" sz="1600" b="1">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26" name="圆角矩形 25">
            <a:extLst>
              <a:ext uri="{FF2B5EF4-FFF2-40B4-BE49-F238E27FC236}">
                <a16:creationId xmlns:a16="http://schemas.microsoft.com/office/drawing/2014/main" id="{C36DB706-0096-19AB-87D4-5FCD65905C9E}"/>
              </a:ext>
            </a:extLst>
          </p:cNvPr>
          <p:cNvSpPr/>
          <p:nvPr/>
        </p:nvSpPr>
        <p:spPr>
          <a:xfrm rot="10800000" flipV="1">
            <a:off x="791580" y="2766925"/>
            <a:ext cx="2971908" cy="662075"/>
          </a:xfrm>
          <a:prstGeom prst="roundRect">
            <a:avLst>
              <a:gd name="adj" fmla="val 5039"/>
            </a:avLst>
          </a:prstGeom>
          <a:solidFill>
            <a:srgbClr val="09397E"/>
          </a:solidFill>
          <a:ln w="12700" cap="flat" cmpd="sng" algn="ctr">
            <a:noFill/>
            <a:prstDash val="solid"/>
            <a:miter lim="800000"/>
          </a:ln>
          <a:effectLst>
            <a:outerShdw blurRad="50800" dist="38100" dir="5400000" algn="t" rotWithShape="0">
              <a:prstClr val="black">
                <a:alpha val="40000"/>
              </a:prstClr>
            </a:outerShdw>
          </a:effectLst>
        </p:spPr>
        <p:txBody>
          <a:bodyPr lIns="91436" tIns="45718" rIns="91436" bIns="45718" rtlCol="0" anchor="ctr"/>
          <a:lstStyle/>
          <a:p>
            <a:pPr lvl="0" algn="ctr" defTabSz="914354">
              <a:lnSpc>
                <a:spcPct val="130000"/>
              </a:lnSpc>
              <a:defRPr/>
            </a:pPr>
            <a:r>
              <a:rPr lang="en-US" altLang="zh-CN" sz="1600" b="1" kern="0">
                <a:solidFill>
                  <a:prstClr val="white"/>
                </a:solidFill>
                <a:latin typeface="微软雅黑" panose="020B0503020204020204" pitchFamily="34" charset="-122"/>
                <a:ea typeface="微软雅黑" panose="020B0503020204020204" pitchFamily="34" charset="-122"/>
              </a:rPr>
              <a:t>Challenges of traditional logistics models</a:t>
            </a:r>
            <a:endParaRPr kumimoji="0" lang="zh-CN" altLang="en-US" sz="1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圆角矩形 8">
            <a:extLst>
              <a:ext uri="{FF2B5EF4-FFF2-40B4-BE49-F238E27FC236}">
                <a16:creationId xmlns:a16="http://schemas.microsoft.com/office/drawing/2014/main" id="{2FF681B2-80FC-5228-7668-B5D25F75EC8E}"/>
              </a:ext>
            </a:extLst>
          </p:cNvPr>
          <p:cNvSpPr/>
          <p:nvPr/>
        </p:nvSpPr>
        <p:spPr>
          <a:xfrm rot="10800000" flipV="1">
            <a:off x="4538053" y="2760789"/>
            <a:ext cx="2971908" cy="662074"/>
          </a:xfrm>
          <a:prstGeom prst="roundRect">
            <a:avLst>
              <a:gd name="adj" fmla="val 5039"/>
            </a:avLst>
          </a:prstGeom>
          <a:solidFill>
            <a:schemeClr val="accent2"/>
          </a:solidFill>
          <a:ln w="12700" cap="flat" cmpd="sng" algn="ctr">
            <a:noFill/>
            <a:prstDash val="solid"/>
            <a:miter lim="800000"/>
          </a:ln>
          <a:effectLst>
            <a:outerShdw blurRad="50800" dist="38100" dir="5400000" algn="t" rotWithShape="0">
              <a:prstClr val="black">
                <a:alpha val="40000"/>
              </a:prstClr>
            </a:outerShdw>
          </a:effectLst>
        </p:spPr>
        <p:txBody>
          <a:bodyPr lIns="91436" tIns="45718" rIns="91436" bIns="45718" rtlCol="0" anchor="ctr"/>
          <a:lstStyle/>
          <a:p>
            <a:pPr lvl="0" algn="ctr" defTabSz="914354">
              <a:lnSpc>
                <a:spcPct val="130000"/>
              </a:lnSpc>
              <a:defRPr/>
            </a:pPr>
            <a:r>
              <a:rPr lang="en-US" altLang="zh-CN" sz="2000" b="1" kern="0">
                <a:solidFill>
                  <a:prstClr val="white"/>
                </a:solidFill>
                <a:latin typeface="微软雅黑" panose="020B0503020204020204" pitchFamily="34" charset="-122"/>
                <a:ea typeface="微软雅黑" panose="020B0503020204020204" pitchFamily="34" charset="-122"/>
              </a:rPr>
              <a:t>Safety hazards</a:t>
            </a:r>
            <a:endPar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0" name="圆角矩形 9">
            <a:extLst>
              <a:ext uri="{FF2B5EF4-FFF2-40B4-BE49-F238E27FC236}">
                <a16:creationId xmlns:a16="http://schemas.microsoft.com/office/drawing/2014/main" id="{5D2AAA9E-10DD-5872-D3B9-A850A18B2DE7}"/>
              </a:ext>
            </a:extLst>
          </p:cNvPr>
          <p:cNvSpPr/>
          <p:nvPr/>
        </p:nvSpPr>
        <p:spPr>
          <a:xfrm rot="10800000" flipV="1">
            <a:off x="8284526" y="2801199"/>
            <a:ext cx="2971908" cy="627801"/>
          </a:xfrm>
          <a:prstGeom prst="roundRect">
            <a:avLst>
              <a:gd name="adj" fmla="val 5039"/>
            </a:avLst>
          </a:prstGeom>
          <a:solidFill>
            <a:srgbClr val="09397E"/>
          </a:solidFill>
          <a:ln w="12700" cap="flat" cmpd="sng" algn="ctr">
            <a:noFill/>
            <a:prstDash val="solid"/>
            <a:miter lim="800000"/>
          </a:ln>
          <a:effectLst>
            <a:outerShdw blurRad="50800" dist="38100" dir="5400000" algn="t" rotWithShape="0">
              <a:prstClr val="black">
                <a:alpha val="40000"/>
              </a:prstClr>
            </a:outerShdw>
          </a:effectLst>
        </p:spPr>
        <p:txBody>
          <a:bodyPr lIns="91436" tIns="45718" rIns="91436" bIns="45718" rtlCol="0" anchor="ctr"/>
          <a:lstStyle/>
          <a:p>
            <a:pPr lvl="0" algn="ctr" defTabSz="914354">
              <a:lnSpc>
                <a:spcPct val="130000"/>
              </a:lnSpc>
              <a:defRPr/>
            </a:pPr>
            <a:r>
              <a:rPr lang="en-US" altLang="zh-CN" b="1" kern="0">
                <a:solidFill>
                  <a:prstClr val="white"/>
                </a:solidFill>
                <a:latin typeface="微软雅黑" panose="020B0503020204020204" pitchFamily="34" charset="-122"/>
                <a:ea typeface="微软雅黑" panose="020B0503020204020204" pitchFamily="34" charset="-122"/>
              </a:rPr>
              <a:t>Cost and environmental issues</a:t>
            </a:r>
            <a:endParaRPr kumimoji="0" lang="zh-CN" altLang="en-US" sz="1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FC62D688-EC59-681B-16FE-DA3F97CA0647}"/>
              </a:ext>
            </a:extLst>
          </p:cNvPr>
          <p:cNvSpPr/>
          <p:nvPr/>
        </p:nvSpPr>
        <p:spPr>
          <a:xfrm>
            <a:off x="4538055" y="3464957"/>
            <a:ext cx="2869199" cy="2554543"/>
          </a:xfrm>
          <a:prstGeom prst="rect">
            <a:avLst/>
          </a:prstGeom>
        </p:spPr>
        <p:txBody>
          <a:bodyPr wrap="square" lIns="91438" tIns="45719" rIns="91438" bIns="45719">
            <a:spAutoFit/>
          </a:bodyPr>
          <a:lstStyle/>
          <a:p>
            <a:pPr algn="ctr"/>
            <a:r>
              <a:rPr lang="en-US" altLang="zh-CN" sz="1600" b="1">
                <a:solidFill>
                  <a:schemeClr val="tx1">
                    <a:lumMod val="75000"/>
                    <a:lumOff val="25000"/>
                  </a:schemeClr>
                </a:solidFill>
                <a:latin typeface="Microsoft YaHei" panose="020B0503020204020204" pitchFamily="34" charset="-122"/>
                <a:ea typeface="Microsoft YaHei" panose="020B0503020204020204" pitchFamily="34" charset="-122"/>
              </a:rPr>
              <a:t>Trucks account for less than 10% of the total number of motor vehicles, but they are involved in</a:t>
            </a:r>
            <a:r>
              <a:rPr lang="en-US" altLang="zh-CN" sz="1600" b="1">
                <a:solidFill>
                  <a:srgbClr val="ED7D31"/>
                </a:solidFill>
                <a:latin typeface="Microsoft YaHei" panose="020B0503020204020204" pitchFamily="34" charset="-122"/>
                <a:ea typeface="Microsoft YaHei" panose="020B0503020204020204" pitchFamily="34" charset="-122"/>
              </a:rPr>
              <a:t> a quarter of all traffic accidents</a:t>
            </a:r>
            <a:r>
              <a:rPr lang="en-US" altLang="zh-CN" sz="1600" b="1">
                <a:solidFill>
                  <a:schemeClr val="tx1">
                    <a:lumMod val="75000"/>
                    <a:lumOff val="25000"/>
                  </a:schemeClr>
                </a:solidFill>
                <a:latin typeface="Microsoft YaHei" panose="020B0503020204020204" pitchFamily="34" charset="-122"/>
                <a:ea typeface="Microsoft YaHei" panose="020B0503020204020204" pitchFamily="34" charset="-122"/>
              </a:rPr>
              <a:t>. Of these accidents, about </a:t>
            </a:r>
            <a:r>
              <a:rPr lang="en-US" altLang="zh-CN" sz="1600" b="1">
                <a:solidFill>
                  <a:srgbClr val="ED7D31"/>
                </a:solidFill>
                <a:latin typeface="Microsoft YaHei" panose="020B0503020204020204" pitchFamily="34" charset="-122"/>
                <a:ea typeface="Microsoft YaHei" panose="020B0503020204020204" pitchFamily="34" charset="-122"/>
              </a:rPr>
              <a:t>30% </a:t>
            </a:r>
            <a:r>
              <a:rPr lang="en-US" altLang="zh-CN" sz="1600" b="1">
                <a:solidFill>
                  <a:schemeClr val="tx1">
                    <a:lumMod val="75000"/>
                    <a:lumOff val="25000"/>
                  </a:schemeClr>
                </a:solidFill>
                <a:latin typeface="Microsoft YaHei" panose="020B0503020204020204" pitchFamily="34" charset="-122"/>
                <a:ea typeface="Microsoft YaHei" panose="020B0503020204020204" pitchFamily="34" charset="-122"/>
              </a:rPr>
              <a:t>involve more than three deaths, and </a:t>
            </a:r>
            <a:r>
              <a:rPr lang="en-US" altLang="zh-CN" sz="1600" b="1">
                <a:solidFill>
                  <a:srgbClr val="ED7D31"/>
                </a:solidFill>
                <a:latin typeface="Microsoft YaHei" panose="020B0503020204020204" pitchFamily="34" charset="-122"/>
                <a:ea typeface="Microsoft YaHei" panose="020B0503020204020204" pitchFamily="34" charset="-122"/>
              </a:rPr>
              <a:t>40% </a:t>
            </a:r>
            <a:r>
              <a:rPr lang="en-US" altLang="zh-CN" sz="1600" b="1">
                <a:solidFill>
                  <a:schemeClr val="tx1">
                    <a:lumMod val="75000"/>
                    <a:lumOff val="25000"/>
                  </a:schemeClr>
                </a:solidFill>
                <a:latin typeface="Microsoft YaHei" panose="020B0503020204020204" pitchFamily="34" charset="-122"/>
                <a:ea typeface="Microsoft YaHei" panose="020B0503020204020204" pitchFamily="34" charset="-122"/>
              </a:rPr>
              <a:t>result in 10 or more deaths.</a:t>
            </a:r>
            <a:endParaRPr lang="zh-CN" altLang="en-US" sz="1600" b="1">
              <a:solidFill>
                <a:schemeClr val="tx1">
                  <a:lumMod val="75000"/>
                  <a:lumOff val="25000"/>
                </a:schemeClr>
              </a:solidFill>
              <a:latin typeface="Microsoft YaHei" panose="020B0503020204020204" pitchFamily="34" charset="-122"/>
              <a:ea typeface="Microsoft YaHei" panose="020B0503020204020204" pitchFamily="34" charset="-122"/>
            </a:endParaRPr>
          </a:p>
        </p:txBody>
      </p:sp>
      <p:sp>
        <p:nvSpPr>
          <p:cNvPr id="15" name="矩形 14">
            <a:extLst>
              <a:ext uri="{FF2B5EF4-FFF2-40B4-BE49-F238E27FC236}">
                <a16:creationId xmlns:a16="http://schemas.microsoft.com/office/drawing/2014/main" id="{08600205-1D7E-9A68-CCED-5C907204F859}"/>
              </a:ext>
            </a:extLst>
          </p:cNvPr>
          <p:cNvSpPr/>
          <p:nvPr/>
        </p:nvSpPr>
        <p:spPr>
          <a:xfrm>
            <a:off x="8284526" y="3529992"/>
            <a:ext cx="2971908" cy="2554543"/>
          </a:xfrm>
          <a:prstGeom prst="rect">
            <a:avLst/>
          </a:prstGeom>
        </p:spPr>
        <p:txBody>
          <a:bodyPr wrap="square" lIns="91438" tIns="45719" rIns="91438" bIns="45719">
            <a:spAutoFit/>
          </a:bodyPr>
          <a:lstStyle/>
          <a:p>
            <a:pPr algn="ctr"/>
            <a:r>
              <a:rPr lang="en-US" altLang="zh-CN" sz="1600" b="1">
                <a:latin typeface="Microsoft YaHei" panose="020B0503020204020204" pitchFamily="34" charset="-122"/>
                <a:ea typeface="Microsoft YaHei" panose="020B0503020204020204" pitchFamily="34" charset="-122"/>
              </a:rPr>
              <a:t>Currently, fuel costs remain high, labor costs are excessively high, and </a:t>
            </a:r>
            <a:r>
              <a:rPr lang="en-US" altLang="zh-CN" sz="1600" b="1">
                <a:solidFill>
                  <a:srgbClr val="ED7D31"/>
                </a:solidFill>
                <a:latin typeface="Microsoft YaHei" panose="020B0503020204020204" pitchFamily="34" charset="-122"/>
                <a:ea typeface="Microsoft YaHei" panose="020B0503020204020204" pitchFamily="34" charset="-122"/>
              </a:rPr>
              <a:t>overall operating expenses exceed 10 yuan per kilometer</a:t>
            </a:r>
            <a:r>
              <a:rPr lang="en-US" altLang="zh-CN" sz="1600" b="1">
                <a:latin typeface="Microsoft YaHei" panose="020B0503020204020204" pitchFamily="34" charset="-122"/>
                <a:ea typeface="Microsoft YaHei" panose="020B0503020204020204" pitchFamily="34" charset="-122"/>
              </a:rPr>
              <a:t>. In addition, truck transportation consumes a large amount of fuel, resulting in serious </a:t>
            </a:r>
            <a:r>
              <a:rPr lang="en-US" altLang="zh-CN" sz="1600" b="1">
                <a:solidFill>
                  <a:srgbClr val="ED7D31"/>
                </a:solidFill>
                <a:latin typeface="Microsoft YaHei" panose="020B0503020204020204" pitchFamily="34" charset="-122"/>
                <a:ea typeface="Microsoft YaHei" panose="020B0503020204020204" pitchFamily="34" charset="-122"/>
              </a:rPr>
              <a:t>pollution emissions</a:t>
            </a:r>
            <a:r>
              <a:rPr lang="en-US" altLang="zh-CN" sz="1600" b="1">
                <a:latin typeface="Microsoft YaHei" panose="020B0503020204020204" pitchFamily="34" charset="-122"/>
                <a:ea typeface="Microsoft YaHei" panose="020B0503020204020204" pitchFamily="34" charset="-122"/>
              </a:rPr>
              <a:t>.</a:t>
            </a:r>
            <a:endParaRPr lang="zh-CN" altLang="en-US" sz="1600" b="1">
              <a:effectLst/>
              <a:latin typeface="Microsoft YaHei" panose="020B0503020204020204" pitchFamily="34" charset="-122"/>
              <a:ea typeface="Microsoft YaHei" panose="020B0503020204020204" pitchFamily="34" charset="-122"/>
            </a:endParaRPr>
          </a:p>
        </p:txBody>
      </p:sp>
      <p:sp>
        <p:nvSpPr>
          <p:cNvPr id="28" name="文本框 27">
            <a:extLst>
              <a:ext uri="{FF2B5EF4-FFF2-40B4-BE49-F238E27FC236}">
                <a16:creationId xmlns:a16="http://schemas.microsoft.com/office/drawing/2014/main" id="{75A3BFC1-798B-C09D-1511-C1266E7F1AC7}"/>
              </a:ext>
            </a:extLst>
          </p:cNvPr>
          <p:cNvSpPr txBox="1"/>
          <p:nvPr/>
        </p:nvSpPr>
        <p:spPr>
          <a:xfrm>
            <a:off x="639234" y="1238190"/>
            <a:ext cx="10769546" cy="1200329"/>
          </a:xfrm>
          <a:prstGeom prst="rect">
            <a:avLst/>
          </a:prstGeom>
          <a:noFill/>
        </p:spPr>
        <p:txBody>
          <a:bodyPr wrap="square">
            <a:spAutoFit/>
          </a:bodyPr>
          <a:lstStyle/>
          <a:p>
            <a:pPr algn="just"/>
            <a:r>
              <a:rPr lang="en-US" altLang="zh-CN" b="1">
                <a:latin typeface="Microsoft YaHei" panose="020B0503020204020204" pitchFamily="34" charset="-122"/>
                <a:ea typeface="Microsoft YaHei" panose="020B0503020204020204" pitchFamily="34" charset="-122"/>
              </a:rPr>
              <a:t>The economies of developing countries have entered a stage of high-quality development. Traditional logistics models are facing problems such as low efficiency, transportation safety hazards, high costs and serious environmental pollution, and are in urgent need of intelligent transformation and innovative development.</a:t>
            </a:r>
            <a:endParaRPr lang="zh-CN" altLang="en-US" b="1">
              <a:effectLst/>
              <a:latin typeface="Microsoft YaHei" panose="020B0503020204020204" pitchFamily="34" charset="-122"/>
              <a:ea typeface="Microsoft YaHei" panose="020B0503020204020204" pitchFamily="34" charset="-122"/>
            </a:endParaRPr>
          </a:p>
        </p:txBody>
      </p:sp>
      <p:sp>
        <p:nvSpPr>
          <p:cNvPr id="29" name="Text Placeholder 2">
            <a:extLst>
              <a:ext uri="{FF2B5EF4-FFF2-40B4-BE49-F238E27FC236}">
                <a16:creationId xmlns:a16="http://schemas.microsoft.com/office/drawing/2014/main" id="{4086C4AF-B5D8-7E64-A90E-7E83EA3B70E5}"/>
              </a:ext>
            </a:extLst>
          </p:cNvPr>
          <p:cNvSpPr txBox="1">
            <a:spLocks/>
          </p:cNvSpPr>
          <p:nvPr/>
        </p:nvSpPr>
        <p:spPr>
          <a:xfrm>
            <a:off x="639232" y="765176"/>
            <a:ext cx="10118775" cy="561754"/>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altLang="zh-CN" sz="2000" b="1">
                <a:solidFill>
                  <a:srgbClr val="09397E"/>
                </a:solidFill>
                <a:latin typeface="微软雅黑" pitchFamily="34" charset="-122"/>
                <a:ea typeface="微软雅黑" pitchFamily="34" charset="-122"/>
              </a:rPr>
              <a:t>Current situation and problems of traditional logistics model</a:t>
            </a:r>
            <a:endParaRPr lang="en-US" altLang="zh-CN" sz="2000" b="1" dirty="0">
              <a:solidFill>
                <a:srgbClr val="09397E"/>
              </a:solidFill>
              <a:latin typeface="微软雅黑" pitchFamily="34" charset="-122"/>
              <a:ea typeface="微软雅黑" pitchFamily="34" charset="-122"/>
            </a:endParaRPr>
          </a:p>
        </p:txBody>
      </p:sp>
      <p:sp>
        <p:nvSpPr>
          <p:cNvPr id="30" name="椭圆 29">
            <a:extLst>
              <a:ext uri="{FF2B5EF4-FFF2-40B4-BE49-F238E27FC236}">
                <a16:creationId xmlns:a16="http://schemas.microsoft.com/office/drawing/2014/main" id="{11DB03CB-0729-8571-BDD0-BAA36CEB1332}"/>
              </a:ext>
            </a:extLst>
          </p:cNvPr>
          <p:cNvSpPr/>
          <p:nvPr/>
        </p:nvSpPr>
        <p:spPr>
          <a:xfrm rot="10800000" flipV="1">
            <a:off x="413511" y="943087"/>
            <a:ext cx="180000" cy="180000"/>
          </a:xfrm>
          <a:prstGeom prst="ellipse">
            <a:avLst/>
          </a:prstGeom>
          <a:solidFill>
            <a:srgbClr val="09397E"/>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cxnSp>
        <p:nvCxnSpPr>
          <p:cNvPr id="3" name="直接连接符 3">
            <a:extLst>
              <a:ext uri="{FF2B5EF4-FFF2-40B4-BE49-F238E27FC236}">
                <a16:creationId xmlns:a16="http://schemas.microsoft.com/office/drawing/2014/main" id="{9CF03F61-37B5-5DF6-0A15-F7FE4F403DAD}"/>
              </a:ext>
            </a:extLst>
          </p:cNvPr>
          <p:cNvCxnSpPr>
            <a:cxnSpLocks/>
          </p:cNvCxnSpPr>
          <p:nvPr/>
        </p:nvCxnSpPr>
        <p:spPr>
          <a:xfrm>
            <a:off x="733043" y="1238190"/>
            <a:ext cx="2229467" cy="0"/>
          </a:xfrm>
          <a:prstGeom prst="line">
            <a:avLst/>
          </a:prstGeom>
          <a:ln>
            <a:solidFill>
              <a:srgbClr val="1639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836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BCCFBB2E-811C-42D5-8E06-F23D5F7BD4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407" r="7407"/>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a:extLst>
              <a:ext uri="{FF2B5EF4-FFF2-40B4-BE49-F238E27FC236}">
                <a16:creationId xmlns:a16="http://schemas.microsoft.com/office/drawing/2014/main" id="{3898A203-66DD-4AE4-9FE2-CA93A1AD171C}"/>
              </a:ext>
            </a:extLst>
          </p:cNvPr>
          <p:cNvSpPr/>
          <p:nvPr/>
        </p:nvSpPr>
        <p:spPr>
          <a:xfrm>
            <a:off x="0" y="0"/>
            <a:ext cx="12192000" cy="6858000"/>
          </a:xfrm>
          <a:prstGeom prst="rect">
            <a:avLst/>
          </a:prstGeom>
          <a:solidFill>
            <a:srgbClr val="09397E">
              <a:alpha val="99000"/>
            </a:srgbClr>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6" name="组合 15">
            <a:extLst>
              <a:ext uri="{FF2B5EF4-FFF2-40B4-BE49-F238E27FC236}">
                <a16:creationId xmlns:a16="http://schemas.microsoft.com/office/drawing/2014/main" id="{CF280167-A8D1-487E-B6BA-F6486B82A03D}"/>
              </a:ext>
            </a:extLst>
          </p:cNvPr>
          <p:cNvGrpSpPr/>
          <p:nvPr/>
        </p:nvGrpSpPr>
        <p:grpSpPr>
          <a:xfrm>
            <a:off x="5490259" y="1505449"/>
            <a:ext cx="1211484" cy="1211483"/>
            <a:chOff x="5309676" y="1842197"/>
            <a:chExt cx="1228609" cy="1228609"/>
          </a:xfrm>
        </p:grpSpPr>
        <p:sp>
          <p:nvSpPr>
            <p:cNvPr id="17" name="椭圆 16">
              <a:extLst>
                <a:ext uri="{FF2B5EF4-FFF2-40B4-BE49-F238E27FC236}">
                  <a16:creationId xmlns:a16="http://schemas.microsoft.com/office/drawing/2014/main" id="{08F02296-BCD8-4EA3-B99B-2E7DF7AA7EAF}"/>
                </a:ext>
              </a:extLst>
            </p:cNvPr>
            <p:cNvSpPr/>
            <p:nvPr/>
          </p:nvSpPr>
          <p:spPr>
            <a:xfrm>
              <a:off x="5309676" y="1842197"/>
              <a:ext cx="1228609" cy="1228609"/>
            </a:xfrm>
            <a:prstGeom prst="ellipse">
              <a:avLst/>
            </a:prstGeom>
            <a:noFill/>
            <a:ln w="28575" cap="flat" cmpd="sng" algn="ctr">
              <a:solidFill>
                <a:sysClr val="window" lastClr="FFFFFF"/>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Freeform 5">
              <a:extLst>
                <a:ext uri="{FF2B5EF4-FFF2-40B4-BE49-F238E27FC236}">
                  <a16:creationId xmlns:a16="http://schemas.microsoft.com/office/drawing/2014/main" id="{C03E88EA-B2CC-4DB2-8FDB-12C1BFE9F707}"/>
                </a:ext>
              </a:extLst>
            </p:cNvPr>
            <p:cNvSpPr>
              <a:spLocks noEditPoints="1"/>
            </p:cNvSpPr>
            <p:nvPr/>
          </p:nvSpPr>
          <p:spPr bwMode="auto">
            <a:xfrm>
              <a:off x="5622867" y="2127888"/>
              <a:ext cx="602226" cy="657226"/>
            </a:xfrm>
            <a:custGeom>
              <a:avLst/>
              <a:gdLst>
                <a:gd name="T0" fmla="*/ 416 w 2758"/>
                <a:gd name="T1" fmla="*/ 3010 h 3010"/>
                <a:gd name="T2" fmla="*/ 211 w 2758"/>
                <a:gd name="T3" fmla="*/ 2441 h 3010"/>
                <a:gd name="T4" fmla="*/ 7 w 2758"/>
                <a:gd name="T5" fmla="*/ 2349 h 3010"/>
                <a:gd name="T6" fmla="*/ 211 w 2758"/>
                <a:gd name="T7" fmla="*/ 2257 h 3010"/>
                <a:gd name="T8" fmla="*/ 107 w 2758"/>
                <a:gd name="T9" fmla="*/ 1880 h 3010"/>
                <a:gd name="T10" fmla="*/ 107 w 2758"/>
                <a:gd name="T11" fmla="*/ 1696 h 3010"/>
                <a:gd name="T12" fmla="*/ 211 w 2758"/>
                <a:gd name="T13" fmla="*/ 1315 h 3010"/>
                <a:gd name="T14" fmla="*/ 9 w 2758"/>
                <a:gd name="T15" fmla="*/ 1223 h 3010"/>
                <a:gd name="T16" fmla="*/ 211 w 2758"/>
                <a:gd name="T17" fmla="*/ 1131 h 3010"/>
                <a:gd name="T18" fmla="*/ 99 w 2758"/>
                <a:gd name="T19" fmla="*/ 752 h 3010"/>
                <a:gd name="T20" fmla="*/ 99 w 2758"/>
                <a:gd name="T21" fmla="*/ 568 h 3010"/>
                <a:gd name="T22" fmla="*/ 211 w 2758"/>
                <a:gd name="T23" fmla="*/ 194 h 3010"/>
                <a:gd name="T24" fmla="*/ 2453 w 2758"/>
                <a:gd name="T25" fmla="*/ 0 h 3010"/>
                <a:gd name="T26" fmla="*/ 2758 w 2758"/>
                <a:gd name="T27" fmla="*/ 2728 h 3010"/>
                <a:gd name="T28" fmla="*/ 415 w 2758"/>
                <a:gd name="T29" fmla="*/ 188 h 3010"/>
                <a:gd name="T30" fmla="*/ 414 w 2758"/>
                <a:gd name="T31" fmla="*/ 568 h 3010"/>
                <a:gd name="T32" fmla="*/ 613 w 2758"/>
                <a:gd name="T33" fmla="*/ 660 h 3010"/>
                <a:gd name="T34" fmla="*/ 414 w 2758"/>
                <a:gd name="T35" fmla="*/ 752 h 3010"/>
                <a:gd name="T36" fmla="*/ 523 w 2758"/>
                <a:gd name="T37" fmla="*/ 1131 h 3010"/>
                <a:gd name="T38" fmla="*/ 523 w 2758"/>
                <a:gd name="T39" fmla="*/ 1315 h 3010"/>
                <a:gd name="T40" fmla="*/ 414 w 2758"/>
                <a:gd name="T41" fmla="*/ 1696 h 3010"/>
                <a:gd name="T42" fmla="*/ 620 w 2758"/>
                <a:gd name="T43" fmla="*/ 1788 h 3010"/>
                <a:gd name="T44" fmla="*/ 414 w 2758"/>
                <a:gd name="T45" fmla="*/ 1880 h 3010"/>
                <a:gd name="T46" fmla="*/ 521 w 2758"/>
                <a:gd name="T47" fmla="*/ 2257 h 3010"/>
                <a:gd name="T48" fmla="*/ 521 w 2758"/>
                <a:gd name="T49" fmla="*/ 2442 h 3010"/>
                <a:gd name="T50" fmla="*/ 414 w 2758"/>
                <a:gd name="T51" fmla="*/ 2822 h 3010"/>
                <a:gd name="T52" fmla="*/ 2045 w 2758"/>
                <a:gd name="T53" fmla="*/ 188 h 3010"/>
                <a:gd name="T54" fmla="*/ 415 w 2758"/>
                <a:gd name="T55" fmla="*/ 188 h 3010"/>
                <a:gd name="T56" fmla="*/ 2453 w 2758"/>
                <a:gd name="T57" fmla="*/ 188 h 3010"/>
                <a:gd name="T58" fmla="*/ 2249 w 2758"/>
                <a:gd name="T59" fmla="*/ 2822 h 3010"/>
                <a:gd name="T60" fmla="*/ 2555 w 2758"/>
                <a:gd name="T61" fmla="*/ 2728 h 3010"/>
                <a:gd name="T62" fmla="*/ 2555 w 2758"/>
                <a:gd name="T63" fmla="*/ 282 h 3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8" h="3010">
                  <a:moveTo>
                    <a:pt x="2453" y="3010"/>
                  </a:moveTo>
                  <a:cubicBezTo>
                    <a:pt x="416" y="3010"/>
                    <a:pt x="416" y="3010"/>
                    <a:pt x="416" y="3010"/>
                  </a:cubicBezTo>
                  <a:cubicBezTo>
                    <a:pt x="343" y="3010"/>
                    <a:pt x="211" y="2977"/>
                    <a:pt x="211" y="2822"/>
                  </a:cubicBezTo>
                  <a:cubicBezTo>
                    <a:pt x="211" y="2441"/>
                    <a:pt x="211" y="2441"/>
                    <a:pt x="211" y="2441"/>
                  </a:cubicBezTo>
                  <a:cubicBezTo>
                    <a:pt x="107" y="2441"/>
                    <a:pt x="107" y="2441"/>
                    <a:pt x="107" y="2441"/>
                  </a:cubicBezTo>
                  <a:cubicBezTo>
                    <a:pt x="52" y="2441"/>
                    <a:pt x="7" y="2400"/>
                    <a:pt x="7" y="2349"/>
                  </a:cubicBezTo>
                  <a:cubicBezTo>
                    <a:pt x="7" y="2298"/>
                    <a:pt x="52" y="2257"/>
                    <a:pt x="107" y="2257"/>
                  </a:cubicBezTo>
                  <a:cubicBezTo>
                    <a:pt x="211" y="2257"/>
                    <a:pt x="211" y="2257"/>
                    <a:pt x="211" y="2257"/>
                  </a:cubicBezTo>
                  <a:cubicBezTo>
                    <a:pt x="211" y="1880"/>
                    <a:pt x="211" y="1880"/>
                    <a:pt x="211" y="1880"/>
                  </a:cubicBezTo>
                  <a:cubicBezTo>
                    <a:pt x="107" y="1880"/>
                    <a:pt x="107" y="1880"/>
                    <a:pt x="107" y="1880"/>
                  </a:cubicBezTo>
                  <a:cubicBezTo>
                    <a:pt x="52" y="1880"/>
                    <a:pt x="7" y="1839"/>
                    <a:pt x="7" y="1787"/>
                  </a:cubicBezTo>
                  <a:cubicBezTo>
                    <a:pt x="7" y="1737"/>
                    <a:pt x="52" y="1696"/>
                    <a:pt x="107" y="1696"/>
                  </a:cubicBezTo>
                  <a:cubicBezTo>
                    <a:pt x="211" y="1696"/>
                    <a:pt x="211" y="1696"/>
                    <a:pt x="211" y="1696"/>
                  </a:cubicBezTo>
                  <a:cubicBezTo>
                    <a:pt x="211" y="1315"/>
                    <a:pt x="211" y="1315"/>
                    <a:pt x="211" y="1315"/>
                  </a:cubicBezTo>
                  <a:cubicBezTo>
                    <a:pt x="109" y="1315"/>
                    <a:pt x="109" y="1315"/>
                    <a:pt x="109" y="1315"/>
                  </a:cubicBezTo>
                  <a:cubicBezTo>
                    <a:pt x="54" y="1315"/>
                    <a:pt x="9" y="1274"/>
                    <a:pt x="9" y="1223"/>
                  </a:cubicBezTo>
                  <a:cubicBezTo>
                    <a:pt x="9" y="1172"/>
                    <a:pt x="54" y="1131"/>
                    <a:pt x="109" y="1131"/>
                  </a:cubicBezTo>
                  <a:cubicBezTo>
                    <a:pt x="211" y="1131"/>
                    <a:pt x="211" y="1131"/>
                    <a:pt x="211" y="1131"/>
                  </a:cubicBezTo>
                  <a:cubicBezTo>
                    <a:pt x="211" y="752"/>
                    <a:pt x="211" y="752"/>
                    <a:pt x="211" y="752"/>
                  </a:cubicBezTo>
                  <a:cubicBezTo>
                    <a:pt x="99" y="752"/>
                    <a:pt x="99" y="752"/>
                    <a:pt x="99" y="752"/>
                  </a:cubicBezTo>
                  <a:cubicBezTo>
                    <a:pt x="44" y="752"/>
                    <a:pt x="0" y="711"/>
                    <a:pt x="0" y="660"/>
                  </a:cubicBezTo>
                  <a:cubicBezTo>
                    <a:pt x="0" y="609"/>
                    <a:pt x="44" y="568"/>
                    <a:pt x="99" y="568"/>
                  </a:cubicBezTo>
                  <a:cubicBezTo>
                    <a:pt x="211" y="568"/>
                    <a:pt x="211" y="568"/>
                    <a:pt x="211" y="568"/>
                  </a:cubicBezTo>
                  <a:cubicBezTo>
                    <a:pt x="211" y="194"/>
                    <a:pt x="211" y="194"/>
                    <a:pt x="211" y="194"/>
                  </a:cubicBezTo>
                  <a:cubicBezTo>
                    <a:pt x="211" y="100"/>
                    <a:pt x="274" y="0"/>
                    <a:pt x="421" y="0"/>
                  </a:cubicBezTo>
                  <a:cubicBezTo>
                    <a:pt x="2453" y="0"/>
                    <a:pt x="2453" y="0"/>
                    <a:pt x="2453" y="0"/>
                  </a:cubicBezTo>
                  <a:cubicBezTo>
                    <a:pt x="2622" y="0"/>
                    <a:pt x="2758" y="126"/>
                    <a:pt x="2758" y="282"/>
                  </a:cubicBezTo>
                  <a:cubicBezTo>
                    <a:pt x="2758" y="2728"/>
                    <a:pt x="2758" y="2728"/>
                    <a:pt x="2758" y="2728"/>
                  </a:cubicBezTo>
                  <a:cubicBezTo>
                    <a:pt x="2758" y="2883"/>
                    <a:pt x="2622" y="3010"/>
                    <a:pt x="2453" y="3010"/>
                  </a:cubicBezTo>
                  <a:close/>
                  <a:moveTo>
                    <a:pt x="415" y="188"/>
                  </a:moveTo>
                  <a:cubicBezTo>
                    <a:pt x="415" y="190"/>
                    <a:pt x="414" y="192"/>
                    <a:pt x="414" y="194"/>
                  </a:cubicBezTo>
                  <a:cubicBezTo>
                    <a:pt x="414" y="568"/>
                    <a:pt x="414" y="568"/>
                    <a:pt x="414" y="568"/>
                  </a:cubicBezTo>
                  <a:cubicBezTo>
                    <a:pt x="513" y="568"/>
                    <a:pt x="513" y="568"/>
                    <a:pt x="513" y="568"/>
                  </a:cubicBezTo>
                  <a:cubicBezTo>
                    <a:pt x="568" y="568"/>
                    <a:pt x="613" y="609"/>
                    <a:pt x="613" y="660"/>
                  </a:cubicBezTo>
                  <a:cubicBezTo>
                    <a:pt x="613" y="711"/>
                    <a:pt x="568" y="752"/>
                    <a:pt x="513" y="752"/>
                  </a:cubicBezTo>
                  <a:cubicBezTo>
                    <a:pt x="414" y="752"/>
                    <a:pt x="414" y="752"/>
                    <a:pt x="414" y="752"/>
                  </a:cubicBezTo>
                  <a:cubicBezTo>
                    <a:pt x="414" y="1131"/>
                    <a:pt x="414" y="1131"/>
                    <a:pt x="414" y="1131"/>
                  </a:cubicBezTo>
                  <a:cubicBezTo>
                    <a:pt x="523" y="1131"/>
                    <a:pt x="523" y="1131"/>
                    <a:pt x="523" y="1131"/>
                  </a:cubicBezTo>
                  <a:cubicBezTo>
                    <a:pt x="578" y="1131"/>
                    <a:pt x="623" y="1172"/>
                    <a:pt x="623" y="1223"/>
                  </a:cubicBezTo>
                  <a:cubicBezTo>
                    <a:pt x="623" y="1274"/>
                    <a:pt x="578" y="1315"/>
                    <a:pt x="523" y="1315"/>
                  </a:cubicBezTo>
                  <a:cubicBezTo>
                    <a:pt x="414" y="1315"/>
                    <a:pt x="414" y="1315"/>
                    <a:pt x="414" y="1315"/>
                  </a:cubicBezTo>
                  <a:cubicBezTo>
                    <a:pt x="414" y="1696"/>
                    <a:pt x="414" y="1696"/>
                    <a:pt x="414" y="1696"/>
                  </a:cubicBezTo>
                  <a:cubicBezTo>
                    <a:pt x="521" y="1696"/>
                    <a:pt x="521" y="1696"/>
                    <a:pt x="521" y="1696"/>
                  </a:cubicBezTo>
                  <a:cubicBezTo>
                    <a:pt x="576" y="1696"/>
                    <a:pt x="620" y="1737"/>
                    <a:pt x="620" y="1788"/>
                  </a:cubicBezTo>
                  <a:cubicBezTo>
                    <a:pt x="620" y="1839"/>
                    <a:pt x="576" y="1880"/>
                    <a:pt x="521" y="1880"/>
                  </a:cubicBezTo>
                  <a:cubicBezTo>
                    <a:pt x="414" y="1880"/>
                    <a:pt x="414" y="1880"/>
                    <a:pt x="414" y="1880"/>
                  </a:cubicBezTo>
                  <a:cubicBezTo>
                    <a:pt x="414" y="2257"/>
                    <a:pt x="414" y="2257"/>
                    <a:pt x="414" y="2257"/>
                  </a:cubicBezTo>
                  <a:cubicBezTo>
                    <a:pt x="521" y="2257"/>
                    <a:pt x="521" y="2257"/>
                    <a:pt x="521" y="2257"/>
                  </a:cubicBezTo>
                  <a:cubicBezTo>
                    <a:pt x="576" y="2257"/>
                    <a:pt x="620" y="2299"/>
                    <a:pt x="620" y="2350"/>
                  </a:cubicBezTo>
                  <a:cubicBezTo>
                    <a:pt x="620" y="2400"/>
                    <a:pt x="576" y="2442"/>
                    <a:pt x="521" y="2442"/>
                  </a:cubicBezTo>
                  <a:cubicBezTo>
                    <a:pt x="414" y="2442"/>
                    <a:pt x="414" y="2442"/>
                    <a:pt x="414" y="2442"/>
                  </a:cubicBezTo>
                  <a:cubicBezTo>
                    <a:pt x="414" y="2822"/>
                    <a:pt x="414" y="2822"/>
                    <a:pt x="414" y="2822"/>
                  </a:cubicBezTo>
                  <a:cubicBezTo>
                    <a:pt x="2045" y="2822"/>
                    <a:pt x="2045" y="2822"/>
                    <a:pt x="2045" y="2822"/>
                  </a:cubicBezTo>
                  <a:cubicBezTo>
                    <a:pt x="2045" y="188"/>
                    <a:pt x="2045" y="188"/>
                    <a:pt x="2045" y="188"/>
                  </a:cubicBezTo>
                  <a:cubicBezTo>
                    <a:pt x="421" y="188"/>
                    <a:pt x="421" y="188"/>
                    <a:pt x="421" y="188"/>
                  </a:cubicBezTo>
                  <a:cubicBezTo>
                    <a:pt x="419" y="188"/>
                    <a:pt x="417" y="188"/>
                    <a:pt x="415" y="188"/>
                  </a:cubicBezTo>
                  <a:close/>
                  <a:moveTo>
                    <a:pt x="2555" y="282"/>
                  </a:moveTo>
                  <a:cubicBezTo>
                    <a:pt x="2555" y="230"/>
                    <a:pt x="2509" y="188"/>
                    <a:pt x="2453" y="188"/>
                  </a:cubicBezTo>
                  <a:cubicBezTo>
                    <a:pt x="2249" y="188"/>
                    <a:pt x="2249" y="188"/>
                    <a:pt x="2249" y="188"/>
                  </a:cubicBezTo>
                  <a:cubicBezTo>
                    <a:pt x="2249" y="2822"/>
                    <a:pt x="2249" y="2822"/>
                    <a:pt x="2249" y="2822"/>
                  </a:cubicBezTo>
                  <a:cubicBezTo>
                    <a:pt x="2453" y="2822"/>
                    <a:pt x="2453" y="2822"/>
                    <a:pt x="2453" y="2822"/>
                  </a:cubicBezTo>
                  <a:cubicBezTo>
                    <a:pt x="2509" y="2822"/>
                    <a:pt x="2555" y="2780"/>
                    <a:pt x="2555" y="2728"/>
                  </a:cubicBezTo>
                  <a:lnTo>
                    <a:pt x="2555" y="282"/>
                  </a:lnTo>
                  <a:close/>
                  <a:moveTo>
                    <a:pt x="2555" y="282"/>
                  </a:moveTo>
                  <a:cubicBezTo>
                    <a:pt x="2555" y="282"/>
                    <a:pt x="2555" y="282"/>
                    <a:pt x="2555" y="282"/>
                  </a:cubicBezTo>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cxnSp>
        <p:nvCxnSpPr>
          <p:cNvPr id="19" name="直接连接符 18">
            <a:extLst>
              <a:ext uri="{FF2B5EF4-FFF2-40B4-BE49-F238E27FC236}">
                <a16:creationId xmlns:a16="http://schemas.microsoft.com/office/drawing/2014/main" id="{7987151B-9035-44E9-940E-CD2F812AB566}"/>
              </a:ext>
            </a:extLst>
          </p:cNvPr>
          <p:cNvCxnSpPr>
            <a:cxnSpLocks/>
          </p:cNvCxnSpPr>
          <p:nvPr/>
        </p:nvCxnSpPr>
        <p:spPr>
          <a:xfrm>
            <a:off x="3937839" y="3934397"/>
            <a:ext cx="4349635" cy="0"/>
          </a:xfrm>
          <a:prstGeom prst="line">
            <a:avLst/>
          </a:prstGeom>
          <a:noFill/>
          <a:ln w="6350" cap="flat" cmpd="sng" algn="ctr">
            <a:solidFill>
              <a:sysClr val="window" lastClr="FFFFFF"/>
            </a:solidFill>
            <a:prstDash val="solid"/>
            <a:miter lim="800000"/>
          </a:ln>
          <a:effectLst/>
        </p:spPr>
      </p:cxnSp>
      <p:sp>
        <p:nvSpPr>
          <p:cNvPr id="10" name="矩形 9">
            <a:extLst>
              <a:ext uri="{FF2B5EF4-FFF2-40B4-BE49-F238E27FC236}">
                <a16:creationId xmlns:a16="http://schemas.microsoft.com/office/drawing/2014/main" id="{6124F5F1-A1D6-416E-805A-06023F910F7A}"/>
              </a:ext>
            </a:extLst>
          </p:cNvPr>
          <p:cNvSpPr/>
          <p:nvPr/>
        </p:nvSpPr>
        <p:spPr>
          <a:xfrm>
            <a:off x="853031" y="3223026"/>
            <a:ext cx="10905294" cy="646331"/>
          </a:xfrm>
          <a:prstGeom prst="rect">
            <a:avLst/>
          </a:prstGeom>
        </p:spPr>
        <p:txBody>
          <a:bodyPr wrap="square">
            <a:spAutoFit/>
          </a:bodyPr>
          <a:lstStyle/>
          <a:p>
            <a:pPr algn="ctr" defTabSz="914377">
              <a:defRPr/>
            </a:pPr>
            <a:r>
              <a:rPr lang="en-US" altLang="zh-CN" sz="3600">
                <a:solidFill>
                  <a:schemeClr val="bg1"/>
                </a:solidFill>
                <a:latin typeface="微软雅黑" panose="020B0503020204020204" pitchFamily="34" charset="-122"/>
                <a:ea typeface="微软雅黑" panose="020B0503020204020204" pitchFamily="34" charset="-122"/>
              </a:rPr>
              <a:t>Smart logistics autonomous driving system</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9E3F589C-3F7C-289E-3DA0-A387C63D7791}"/>
              </a:ext>
            </a:extLst>
          </p:cNvPr>
          <p:cNvSpPr/>
          <p:nvPr/>
        </p:nvSpPr>
        <p:spPr>
          <a:xfrm>
            <a:off x="3538650" y="4064477"/>
            <a:ext cx="5148010" cy="338554"/>
          </a:xfrm>
          <a:prstGeom prst="rect">
            <a:avLst/>
          </a:prstGeom>
        </p:spPr>
        <p:txBody>
          <a:bodyPr wrap="square">
            <a:spAutoFit/>
          </a:bodyPr>
          <a:lstStyle/>
          <a:p>
            <a:pPr algn="ctr" defTabSz="914377">
              <a:defRPr/>
            </a:pPr>
            <a:r>
              <a:rPr lang="en-US" altLang="zh-CN" sz="1600" dirty="0">
                <a:solidFill>
                  <a:prstClr val="white"/>
                </a:solidFill>
                <a:latin typeface="微软雅黑 Light" panose="020B0502040204020203" pitchFamily="34" charset="-122"/>
                <a:ea typeface="微软雅黑 Light" panose="020B0502040204020203" pitchFamily="34" charset="-122"/>
              </a:rPr>
              <a:t>SMART LOGISTICS AUTOMATED DRIVING SYSTEM</a:t>
            </a:r>
            <a:endParaRPr lang="en" altLang="zh-CN" sz="1600" dirty="0">
              <a:solidFill>
                <a:prstClr val="white"/>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5468894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Product Information：VR Design Studio UC-win/Road">
            <a:extLst>
              <a:ext uri="{FF2B5EF4-FFF2-40B4-BE49-F238E27FC236}">
                <a16:creationId xmlns:a16="http://schemas.microsoft.com/office/drawing/2014/main" id="{8F490BCD-425C-E9BA-CB51-5C79DC8508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6458" y="2657030"/>
            <a:ext cx="4946204" cy="277451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D6D7496C-3FE7-4F0E-A35B-9FA40B37DADA}"/>
              </a:ext>
            </a:extLst>
          </p:cNvPr>
          <p:cNvSpPr/>
          <p:nvPr/>
        </p:nvSpPr>
        <p:spPr>
          <a:xfrm>
            <a:off x="302006" y="661134"/>
            <a:ext cx="2134015" cy="50959"/>
          </a:xfrm>
          <a:prstGeom prst="rect">
            <a:avLst/>
          </a:prstGeom>
          <a:solidFill>
            <a:srgbClr val="093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sz="1800">
              <a:solidFill>
                <a:prstClr val="white"/>
              </a:solidFill>
              <a:latin typeface="等线" panose="020F0502020204030204"/>
              <a:ea typeface="等线" panose="02010600030101010101" pitchFamily="2" charset="-122"/>
            </a:endParaRPr>
          </a:p>
        </p:txBody>
      </p:sp>
      <p:cxnSp>
        <p:nvCxnSpPr>
          <p:cNvPr id="7" name="直接连接符 6">
            <a:extLst>
              <a:ext uri="{FF2B5EF4-FFF2-40B4-BE49-F238E27FC236}">
                <a16:creationId xmlns:a16="http://schemas.microsoft.com/office/drawing/2014/main" id="{1FEC89E0-90D7-48D8-83FC-0C0A4B1FD9BB}"/>
              </a:ext>
            </a:extLst>
          </p:cNvPr>
          <p:cNvCxnSpPr>
            <a:cxnSpLocks/>
          </p:cNvCxnSpPr>
          <p:nvPr/>
        </p:nvCxnSpPr>
        <p:spPr>
          <a:xfrm>
            <a:off x="302006" y="670560"/>
            <a:ext cx="11587991"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1FEC89E0-90D7-48D8-83FC-0C0A4B1FD9BB}"/>
              </a:ext>
            </a:extLst>
          </p:cNvPr>
          <p:cNvCxnSpPr>
            <a:cxnSpLocks/>
          </p:cNvCxnSpPr>
          <p:nvPr/>
        </p:nvCxnSpPr>
        <p:spPr>
          <a:xfrm>
            <a:off x="302006" y="6584663"/>
            <a:ext cx="10051362"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1FEC89E0-90D7-48D8-83FC-0C0A4B1FD9BB}"/>
              </a:ext>
            </a:extLst>
          </p:cNvPr>
          <p:cNvCxnSpPr>
            <a:cxnSpLocks/>
          </p:cNvCxnSpPr>
          <p:nvPr/>
        </p:nvCxnSpPr>
        <p:spPr>
          <a:xfrm>
            <a:off x="11143461" y="6584663"/>
            <a:ext cx="688875"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0378768" y="6393877"/>
            <a:ext cx="722549" cy="381571"/>
          </a:xfrm>
          <a:prstGeom prst="rect">
            <a:avLst/>
          </a:prstGeom>
          <a:noFill/>
        </p:spPr>
        <p:txBody>
          <a:bodyPr wrap="square" rtlCol="0">
            <a:spAutoFit/>
          </a:bodyPr>
          <a:lstStyle/>
          <a:p>
            <a:pPr algn="ctr"/>
            <a:r>
              <a:rPr lang="en-US" altLang="zh-CN" b="1" dirty="0">
                <a:solidFill>
                  <a:srgbClr val="09397E"/>
                </a:solidFill>
                <a:latin typeface="微软雅黑" panose="020B0503020204020204" pitchFamily="34" charset="-122"/>
                <a:ea typeface="微软雅黑" panose="020B0503020204020204" pitchFamily="34" charset="-122"/>
              </a:rPr>
              <a:t>02</a:t>
            </a:r>
            <a:endParaRPr lang="zh-CN" altLang="en-US" b="1" dirty="0">
              <a:solidFill>
                <a:srgbClr val="09397E"/>
              </a:solidFill>
              <a:latin typeface="微软雅黑" panose="020B0503020204020204" pitchFamily="34" charset="-122"/>
              <a:ea typeface="微软雅黑" panose="020B0503020204020204" pitchFamily="34" charset="-122"/>
            </a:endParaRPr>
          </a:p>
        </p:txBody>
      </p:sp>
      <p:sp>
        <p:nvSpPr>
          <p:cNvPr id="84" name="文本框 83">
            <a:extLst>
              <a:ext uri="{FF2B5EF4-FFF2-40B4-BE49-F238E27FC236}">
                <a16:creationId xmlns:a16="http://schemas.microsoft.com/office/drawing/2014/main" id="{8A89152C-9A7A-2CE4-A858-99962C7B54AE}"/>
              </a:ext>
            </a:extLst>
          </p:cNvPr>
          <p:cNvSpPr txBox="1"/>
          <p:nvPr/>
        </p:nvSpPr>
        <p:spPr>
          <a:xfrm>
            <a:off x="213104" y="229138"/>
            <a:ext cx="7773899" cy="461665"/>
          </a:xfrm>
          <a:prstGeom prst="rect">
            <a:avLst/>
          </a:prstGeom>
          <a:noFill/>
        </p:spPr>
        <p:txBody>
          <a:bodyPr wrap="square" rtlCol="0">
            <a:spAutoFit/>
          </a:bodyPr>
          <a:lstStyle/>
          <a:p>
            <a:r>
              <a:rPr lang="en-US" altLang="zh-CN" sz="2400" b="1">
                <a:solidFill>
                  <a:srgbClr val="09397E"/>
                </a:solidFill>
                <a:latin typeface="微软雅黑" panose="020B0503020204020204" pitchFamily="34" charset="-122"/>
                <a:ea typeface="微软雅黑" panose="020B0503020204020204" pitchFamily="34" charset="-122"/>
              </a:rPr>
              <a:t>2</a:t>
            </a:r>
            <a:r>
              <a:rPr lang="zh-CN" altLang="en-US" sz="2400" b="1">
                <a:solidFill>
                  <a:srgbClr val="09397E"/>
                </a:solidFill>
                <a:latin typeface="微软雅黑" panose="020B0503020204020204" pitchFamily="34" charset="-122"/>
                <a:ea typeface="微软雅黑" panose="020B0503020204020204" pitchFamily="34" charset="-122"/>
              </a:rPr>
              <a:t>、</a:t>
            </a:r>
            <a:r>
              <a:rPr lang="en-US" altLang="zh-CN" sz="2400" b="1">
                <a:solidFill>
                  <a:srgbClr val="09397E"/>
                </a:solidFill>
                <a:latin typeface="微软雅黑" panose="020B0503020204020204" pitchFamily="34" charset="-122"/>
                <a:ea typeface="微软雅黑" panose="020B0503020204020204" pitchFamily="34" charset="-122"/>
              </a:rPr>
              <a:t> Smart logistics autonomous driving system</a:t>
            </a:r>
            <a:endParaRPr lang="zh-CN" altLang="en-US" sz="2400" b="1" dirty="0">
              <a:solidFill>
                <a:srgbClr val="09397E"/>
              </a:solidFill>
              <a:latin typeface="微软雅黑" panose="020B0503020204020204" pitchFamily="34" charset="-122"/>
              <a:ea typeface="微软雅黑" panose="020B0503020204020204" pitchFamily="34" charset="-122"/>
            </a:endParaRPr>
          </a:p>
        </p:txBody>
      </p:sp>
      <p:sp>
        <p:nvSpPr>
          <p:cNvPr id="11" name="文本框 9">
            <a:extLst>
              <a:ext uri="{FF2B5EF4-FFF2-40B4-BE49-F238E27FC236}">
                <a16:creationId xmlns:a16="http://schemas.microsoft.com/office/drawing/2014/main" id="{75EEDB21-9EEB-5532-2845-D682B2F28590}"/>
              </a:ext>
            </a:extLst>
          </p:cNvPr>
          <p:cNvSpPr txBox="1"/>
          <p:nvPr/>
        </p:nvSpPr>
        <p:spPr>
          <a:xfrm>
            <a:off x="691286" y="1153515"/>
            <a:ext cx="10656827" cy="152618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altLang="zh-CN" sz="1600" b="1">
                <a:latin typeface="Microsoft YaHei" panose="020B0503020204020204" pitchFamily="34" charset="-122"/>
                <a:ea typeface="Microsoft YaHei" panose="020B0503020204020204" pitchFamily="34" charset="-122"/>
              </a:rPr>
              <a:t>The UC-win/Road simulation platform is specialized software for transportation, civil engineering, and other fields. It features </a:t>
            </a:r>
            <a:r>
              <a:rPr lang="en-US" altLang="zh-CN" sz="1600" b="1">
                <a:solidFill>
                  <a:srgbClr val="09397E"/>
                </a:solidFill>
                <a:latin typeface="Microsoft YaHei" panose="020B0503020204020204" pitchFamily="34" charset="-122"/>
                <a:ea typeface="Microsoft YaHei" panose="020B0503020204020204" pitchFamily="34" charset="-122"/>
              </a:rPr>
              <a:t>rapid modeling capabilities</a:t>
            </a:r>
            <a:r>
              <a:rPr lang="en-US" altLang="zh-CN" sz="1600" b="1">
                <a:latin typeface="Microsoft YaHei" panose="020B0503020204020204" pitchFamily="34" charset="-122"/>
                <a:ea typeface="Microsoft YaHei" panose="020B0503020204020204" pitchFamily="34" charset="-122"/>
              </a:rPr>
              <a:t>, including 3D modeling of urban roads, highways, bridges, tunnels, roundabouts, and their surroundings. It also supports a </a:t>
            </a:r>
            <a:r>
              <a:rPr lang="en-US" altLang="zh-CN" sz="1600" b="1">
                <a:solidFill>
                  <a:srgbClr val="ED7D31"/>
                </a:solidFill>
                <a:latin typeface="Microsoft YaHei" panose="020B0503020204020204" pitchFamily="34" charset="-122"/>
                <a:ea typeface="Microsoft YaHei" panose="020B0503020204020204" pitchFamily="34" charset="-122"/>
              </a:rPr>
              <a:t>Python API </a:t>
            </a:r>
            <a:r>
              <a:rPr lang="en-US" altLang="zh-CN" sz="1600" b="1">
                <a:latin typeface="Microsoft YaHei" panose="020B0503020204020204" pitchFamily="34" charset="-122"/>
                <a:ea typeface="Microsoft YaHei" panose="020B0503020204020204" pitchFamily="34" charset="-122"/>
              </a:rPr>
              <a:t>that allows for </a:t>
            </a:r>
            <a:r>
              <a:rPr lang="en-US" altLang="zh-CN" sz="1600" b="1">
                <a:solidFill>
                  <a:srgbClr val="ED7D31"/>
                </a:solidFill>
                <a:latin typeface="Microsoft YaHei" panose="020B0503020204020204" pitchFamily="34" charset="-122"/>
                <a:ea typeface="Microsoft YaHei" panose="020B0503020204020204" pitchFamily="34" charset="-122"/>
              </a:rPr>
              <a:t>importing trained models </a:t>
            </a:r>
            <a:r>
              <a:rPr lang="en-US" altLang="zh-CN" sz="1600" b="1">
                <a:latin typeface="Microsoft YaHei" panose="020B0503020204020204" pitchFamily="34" charset="-122"/>
                <a:ea typeface="Microsoft YaHei" panose="020B0503020204020204" pitchFamily="34" charset="-122"/>
              </a:rPr>
              <a:t>into the platform's simulated trucks for simulated driving.</a:t>
            </a:r>
            <a:endParaRPr lang="zh-CN" altLang="en-US" sz="1600" b="1">
              <a:latin typeface="Microsoft YaHei" panose="020B0503020204020204" pitchFamily="34" charset="-122"/>
              <a:ea typeface="Microsoft YaHei" panose="020B0503020204020204" pitchFamily="34" charset="-122"/>
            </a:endParaRPr>
          </a:p>
        </p:txBody>
      </p:sp>
      <p:sp>
        <p:nvSpPr>
          <p:cNvPr id="14" name="文本框 13">
            <a:extLst>
              <a:ext uri="{FF2B5EF4-FFF2-40B4-BE49-F238E27FC236}">
                <a16:creationId xmlns:a16="http://schemas.microsoft.com/office/drawing/2014/main" id="{074ED0DC-8DD2-C915-648E-A5E265480221}"/>
              </a:ext>
            </a:extLst>
          </p:cNvPr>
          <p:cNvSpPr txBox="1"/>
          <p:nvPr/>
        </p:nvSpPr>
        <p:spPr>
          <a:xfrm>
            <a:off x="1198812" y="5485444"/>
            <a:ext cx="4820888" cy="307777"/>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UC-win/Road platform function overview diagram</a:t>
            </a:r>
            <a:endParaRPr lang="zh-CN" altLang="en-US" sz="1400" b="1">
              <a:solidFill>
                <a:srgbClr val="16397A"/>
              </a:solidFill>
              <a:latin typeface="微软雅黑" pitchFamily="34" charset="-122"/>
              <a:ea typeface="微软雅黑" pitchFamily="34" charset="-122"/>
            </a:endParaRPr>
          </a:p>
        </p:txBody>
      </p:sp>
      <p:sp>
        <p:nvSpPr>
          <p:cNvPr id="15" name="文本框 14">
            <a:extLst>
              <a:ext uri="{FF2B5EF4-FFF2-40B4-BE49-F238E27FC236}">
                <a16:creationId xmlns:a16="http://schemas.microsoft.com/office/drawing/2014/main" id="{46FD0DA5-065A-97B0-6173-89D67FD6B01C}"/>
              </a:ext>
            </a:extLst>
          </p:cNvPr>
          <p:cNvSpPr txBox="1"/>
          <p:nvPr/>
        </p:nvSpPr>
        <p:spPr>
          <a:xfrm>
            <a:off x="6187867" y="5481232"/>
            <a:ext cx="6112388" cy="307777"/>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UC-win/Road platform urban traffic 3D simulation environment</a:t>
            </a:r>
            <a:endParaRPr lang="zh-CN" altLang="en-US" sz="1400" b="1">
              <a:solidFill>
                <a:srgbClr val="16397A"/>
              </a:solidFill>
              <a:latin typeface="微软雅黑" pitchFamily="34" charset="-122"/>
              <a:ea typeface="微软雅黑" pitchFamily="34" charset="-122"/>
            </a:endParaRPr>
          </a:p>
        </p:txBody>
      </p:sp>
      <p:sp>
        <p:nvSpPr>
          <p:cNvPr id="16" name="Text Placeholder 2">
            <a:extLst>
              <a:ext uri="{FF2B5EF4-FFF2-40B4-BE49-F238E27FC236}">
                <a16:creationId xmlns:a16="http://schemas.microsoft.com/office/drawing/2014/main" id="{A9BC1F39-C83F-E090-9337-EC17D29CA751}"/>
              </a:ext>
            </a:extLst>
          </p:cNvPr>
          <p:cNvSpPr txBox="1">
            <a:spLocks/>
          </p:cNvSpPr>
          <p:nvPr/>
        </p:nvSpPr>
        <p:spPr>
          <a:xfrm>
            <a:off x="639233" y="756709"/>
            <a:ext cx="8462434" cy="561754"/>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altLang="zh-CN" sz="2000" b="1">
                <a:solidFill>
                  <a:srgbClr val="09397E"/>
                </a:solidFill>
                <a:latin typeface="微软雅黑" pitchFamily="34" charset="-122"/>
                <a:ea typeface="微软雅黑" pitchFamily="34" charset="-122"/>
              </a:rPr>
              <a:t>Simulation Platform ——</a:t>
            </a:r>
            <a:r>
              <a:rPr lang="zh-CN" altLang="en-US" sz="2000" b="1">
                <a:solidFill>
                  <a:srgbClr val="09397E"/>
                </a:solidFill>
                <a:latin typeface="微软雅黑" pitchFamily="34" charset="-122"/>
                <a:ea typeface="微软雅黑" pitchFamily="34" charset="-122"/>
              </a:rPr>
              <a:t> </a:t>
            </a:r>
            <a:r>
              <a:rPr lang="en-US" altLang="zh-CN" sz="2000" b="1">
                <a:solidFill>
                  <a:srgbClr val="09397E"/>
                </a:solidFill>
                <a:latin typeface="微软雅黑" pitchFamily="34" charset="-122"/>
                <a:ea typeface="微软雅黑" pitchFamily="34" charset="-122"/>
              </a:rPr>
              <a:t>UC-win/Road</a:t>
            </a:r>
            <a:endParaRPr lang="en-US" altLang="zh-CN" sz="2000" b="1" dirty="0">
              <a:solidFill>
                <a:srgbClr val="09397E"/>
              </a:solidFill>
              <a:latin typeface="微软雅黑" pitchFamily="34" charset="-122"/>
              <a:ea typeface="微软雅黑" pitchFamily="34" charset="-122"/>
            </a:endParaRPr>
          </a:p>
        </p:txBody>
      </p:sp>
      <p:sp>
        <p:nvSpPr>
          <p:cNvPr id="17" name="椭圆 16">
            <a:extLst>
              <a:ext uri="{FF2B5EF4-FFF2-40B4-BE49-F238E27FC236}">
                <a16:creationId xmlns:a16="http://schemas.microsoft.com/office/drawing/2014/main" id="{B895BEA5-6896-2907-B5AD-DB62DBA937A5}"/>
              </a:ext>
            </a:extLst>
          </p:cNvPr>
          <p:cNvSpPr/>
          <p:nvPr/>
        </p:nvSpPr>
        <p:spPr>
          <a:xfrm rot="10800000" flipV="1">
            <a:off x="413511" y="934620"/>
            <a:ext cx="180000" cy="180000"/>
          </a:xfrm>
          <a:prstGeom prst="ellipse">
            <a:avLst/>
          </a:prstGeom>
          <a:solidFill>
            <a:srgbClr val="09397E"/>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文本框 17">
            <a:extLst>
              <a:ext uri="{FF2B5EF4-FFF2-40B4-BE49-F238E27FC236}">
                <a16:creationId xmlns:a16="http://schemas.microsoft.com/office/drawing/2014/main" id="{8E1B5FCF-F0A1-692F-6817-E9F6E508208A}"/>
              </a:ext>
            </a:extLst>
          </p:cNvPr>
          <p:cNvSpPr txBox="1"/>
          <p:nvPr/>
        </p:nvSpPr>
        <p:spPr>
          <a:xfrm>
            <a:off x="356342" y="5757878"/>
            <a:ext cx="11631920" cy="830997"/>
          </a:xfrm>
          <a:prstGeom prst="rect">
            <a:avLst/>
          </a:prstGeom>
          <a:noFill/>
          <a:effectLst>
            <a:glow rad="63500">
              <a:schemeClr val="accent3">
                <a:satMod val="175000"/>
                <a:alpha val="40000"/>
              </a:schemeClr>
            </a:glow>
          </a:effectLst>
        </p:spPr>
        <p:txBody>
          <a:bodyPr wrap="square">
            <a:spAutoFit/>
          </a:bodyPr>
          <a:lstStyle/>
          <a:p>
            <a:pPr algn="ctr"/>
            <a:r>
              <a:rPr lang="en-US" altLang="zh-CN" sz="2400" b="1">
                <a:solidFill>
                  <a:srgbClr val="09397E"/>
                </a:solidFill>
                <a:latin typeface="Microsoft YaHei" panose="020B0503020204020204" pitchFamily="34" charset="-122"/>
                <a:ea typeface="Microsoft YaHei" panose="020B0503020204020204" pitchFamily="34" charset="-122"/>
              </a:rPr>
              <a:t>UC-win/Road simulation platform provides an </a:t>
            </a:r>
            <a:r>
              <a:rPr lang="en-US" altLang="zh-CN" sz="2400" b="1">
                <a:solidFill>
                  <a:srgbClr val="ED7D31"/>
                </a:solidFill>
                <a:latin typeface="Microsoft YaHei" panose="020B0503020204020204" pitchFamily="34" charset="-122"/>
                <a:ea typeface="Microsoft YaHei" panose="020B0503020204020204" pitchFamily="34" charset="-122"/>
              </a:rPr>
              <a:t>ideal simulation environment</a:t>
            </a:r>
            <a:r>
              <a:rPr lang="en-US" altLang="zh-CN" sz="2400" b="1">
                <a:solidFill>
                  <a:srgbClr val="09397E"/>
                </a:solidFill>
                <a:latin typeface="Microsoft YaHei" panose="020B0503020204020204" pitchFamily="34" charset="-122"/>
                <a:ea typeface="Microsoft YaHei" panose="020B0503020204020204" pitchFamily="34" charset="-122"/>
              </a:rPr>
              <a:t> for LLM autonomous driving decision model</a:t>
            </a:r>
            <a:endParaRPr lang="zh-CN" altLang="en-US" sz="2400" b="1">
              <a:solidFill>
                <a:srgbClr val="FF0000"/>
              </a:solidFill>
              <a:effectLst/>
              <a:latin typeface="Microsoft YaHei" panose="020B0503020204020204" pitchFamily="34" charset="-122"/>
              <a:ea typeface="Microsoft YaHei" panose="020B0503020204020204" pitchFamily="34" charset="-122"/>
            </a:endParaRPr>
          </a:p>
        </p:txBody>
      </p:sp>
      <p:cxnSp>
        <p:nvCxnSpPr>
          <p:cNvPr id="21" name="直接连接符 3">
            <a:extLst>
              <a:ext uri="{FF2B5EF4-FFF2-40B4-BE49-F238E27FC236}">
                <a16:creationId xmlns:a16="http://schemas.microsoft.com/office/drawing/2014/main" id="{3651F93A-43FA-7BF4-B919-0BEBB030F820}"/>
              </a:ext>
            </a:extLst>
          </p:cNvPr>
          <p:cNvCxnSpPr>
            <a:cxnSpLocks/>
          </p:cNvCxnSpPr>
          <p:nvPr/>
        </p:nvCxnSpPr>
        <p:spPr>
          <a:xfrm>
            <a:off x="733043" y="1238190"/>
            <a:ext cx="2229467" cy="0"/>
          </a:xfrm>
          <a:prstGeom prst="line">
            <a:avLst/>
          </a:prstGeom>
          <a:ln>
            <a:solidFill>
              <a:srgbClr val="16397A"/>
            </a:solidFill>
          </a:ln>
        </p:spPr>
        <p:style>
          <a:lnRef idx="1">
            <a:schemeClr val="accent1"/>
          </a:lnRef>
          <a:fillRef idx="0">
            <a:schemeClr val="accent1"/>
          </a:fillRef>
          <a:effectRef idx="0">
            <a:schemeClr val="accent1"/>
          </a:effectRef>
          <a:fontRef idx="minor">
            <a:schemeClr val="tx1"/>
          </a:fontRef>
        </p:style>
      </p:cxnSp>
      <p:pic>
        <p:nvPicPr>
          <p:cNvPr id="1028" name="Picture 4" descr="Product Info：UC-win/Road SDK">
            <a:extLst>
              <a:ext uri="{FF2B5EF4-FFF2-40B4-BE49-F238E27FC236}">
                <a16:creationId xmlns:a16="http://schemas.microsoft.com/office/drawing/2014/main" id="{DB9B4DF1-492B-CC73-DA42-51DD5FBD0B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233" y="2922949"/>
            <a:ext cx="5491932" cy="2510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3251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6D7496C-3FE7-4F0E-A35B-9FA40B37DADA}"/>
              </a:ext>
            </a:extLst>
          </p:cNvPr>
          <p:cNvSpPr/>
          <p:nvPr/>
        </p:nvSpPr>
        <p:spPr>
          <a:xfrm>
            <a:off x="302006" y="661134"/>
            <a:ext cx="2134015" cy="50959"/>
          </a:xfrm>
          <a:prstGeom prst="rect">
            <a:avLst/>
          </a:prstGeom>
          <a:solidFill>
            <a:srgbClr val="093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sz="1800">
              <a:solidFill>
                <a:prstClr val="white"/>
              </a:solidFill>
              <a:latin typeface="等线" panose="020F0502020204030204"/>
              <a:ea typeface="等线" panose="02010600030101010101" pitchFamily="2" charset="-122"/>
            </a:endParaRPr>
          </a:p>
        </p:txBody>
      </p:sp>
      <p:cxnSp>
        <p:nvCxnSpPr>
          <p:cNvPr id="7" name="直接连接符 6">
            <a:extLst>
              <a:ext uri="{FF2B5EF4-FFF2-40B4-BE49-F238E27FC236}">
                <a16:creationId xmlns:a16="http://schemas.microsoft.com/office/drawing/2014/main" id="{1FEC89E0-90D7-48D8-83FC-0C0A4B1FD9BB}"/>
              </a:ext>
            </a:extLst>
          </p:cNvPr>
          <p:cNvCxnSpPr>
            <a:cxnSpLocks/>
          </p:cNvCxnSpPr>
          <p:nvPr/>
        </p:nvCxnSpPr>
        <p:spPr>
          <a:xfrm>
            <a:off x="302006" y="670560"/>
            <a:ext cx="11587991"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13104" y="229138"/>
            <a:ext cx="8562595" cy="461665"/>
          </a:xfrm>
          <a:prstGeom prst="rect">
            <a:avLst/>
          </a:prstGeom>
          <a:noFill/>
        </p:spPr>
        <p:txBody>
          <a:bodyPr wrap="square" rtlCol="0">
            <a:spAutoFit/>
          </a:bodyPr>
          <a:lstStyle/>
          <a:p>
            <a:r>
              <a:rPr lang="en-US" altLang="zh-CN" sz="2400" b="1">
                <a:solidFill>
                  <a:srgbClr val="09397E"/>
                </a:solidFill>
                <a:latin typeface="微软雅黑" panose="020B0503020204020204" pitchFamily="34" charset="-122"/>
                <a:ea typeface="微软雅黑" panose="020B0503020204020204" pitchFamily="34" charset="-122"/>
              </a:rPr>
              <a:t>2</a:t>
            </a:r>
            <a:r>
              <a:rPr lang="zh-CN" altLang="en-US" sz="2400" b="1">
                <a:solidFill>
                  <a:srgbClr val="09397E"/>
                </a:solidFill>
                <a:latin typeface="微软雅黑" panose="020B0503020204020204" pitchFamily="34" charset="-122"/>
                <a:ea typeface="微软雅黑" panose="020B0503020204020204" pitchFamily="34" charset="-122"/>
              </a:rPr>
              <a:t>、</a:t>
            </a:r>
            <a:r>
              <a:rPr lang="en-US" altLang="zh-CN" sz="2400" b="1">
                <a:solidFill>
                  <a:srgbClr val="09397E"/>
                </a:solidFill>
                <a:latin typeface="微软雅黑" panose="020B0503020204020204" pitchFamily="34" charset="-122"/>
                <a:ea typeface="微软雅黑" panose="020B0503020204020204" pitchFamily="34" charset="-122"/>
              </a:rPr>
              <a:t> Smart logistics autonomous driving system</a:t>
            </a:r>
            <a:endParaRPr lang="zh-CN" altLang="en-US" sz="2400" b="1" dirty="0">
              <a:solidFill>
                <a:srgbClr val="09397E"/>
              </a:solidFill>
              <a:latin typeface="微软雅黑" panose="020B0503020204020204" pitchFamily="34" charset="-122"/>
              <a:ea typeface="微软雅黑" panose="020B0503020204020204" pitchFamily="34" charset="-122"/>
            </a:endParaRPr>
          </a:p>
        </p:txBody>
      </p:sp>
      <p:cxnSp>
        <p:nvCxnSpPr>
          <p:cNvPr id="78" name="直接连接符 77">
            <a:extLst>
              <a:ext uri="{FF2B5EF4-FFF2-40B4-BE49-F238E27FC236}">
                <a16:creationId xmlns:a16="http://schemas.microsoft.com/office/drawing/2014/main" id="{1FEC89E0-90D7-48D8-83FC-0C0A4B1FD9BB}"/>
              </a:ext>
            </a:extLst>
          </p:cNvPr>
          <p:cNvCxnSpPr>
            <a:cxnSpLocks/>
          </p:cNvCxnSpPr>
          <p:nvPr/>
        </p:nvCxnSpPr>
        <p:spPr>
          <a:xfrm>
            <a:off x="302006" y="6584663"/>
            <a:ext cx="10051362"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1FEC89E0-90D7-48D8-83FC-0C0A4B1FD9BB}"/>
              </a:ext>
            </a:extLst>
          </p:cNvPr>
          <p:cNvCxnSpPr>
            <a:cxnSpLocks/>
          </p:cNvCxnSpPr>
          <p:nvPr/>
        </p:nvCxnSpPr>
        <p:spPr>
          <a:xfrm>
            <a:off x="11143461" y="6584663"/>
            <a:ext cx="688875"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0378768" y="6393877"/>
            <a:ext cx="722549" cy="381571"/>
          </a:xfrm>
          <a:prstGeom prst="rect">
            <a:avLst/>
          </a:prstGeom>
          <a:noFill/>
        </p:spPr>
        <p:txBody>
          <a:bodyPr wrap="square" rtlCol="0">
            <a:spAutoFit/>
          </a:bodyPr>
          <a:lstStyle/>
          <a:p>
            <a:pPr algn="ctr"/>
            <a:r>
              <a:rPr lang="en-US" altLang="zh-CN" b="1" dirty="0">
                <a:solidFill>
                  <a:srgbClr val="09397E"/>
                </a:solidFill>
                <a:latin typeface="微软雅黑" panose="020B0503020204020204" pitchFamily="34" charset="-122"/>
                <a:ea typeface="微软雅黑" panose="020B0503020204020204" pitchFamily="34" charset="-122"/>
              </a:rPr>
              <a:t>03</a:t>
            </a:r>
            <a:endParaRPr lang="zh-CN" altLang="en-US" b="1" dirty="0">
              <a:solidFill>
                <a:srgbClr val="09397E"/>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08F64D7A-0663-3EB8-3A51-0AA5FBC37414}"/>
              </a:ext>
            </a:extLst>
          </p:cNvPr>
          <p:cNvPicPr>
            <a:picLocks noChangeAspect="1"/>
          </p:cNvPicPr>
          <p:nvPr/>
        </p:nvPicPr>
        <p:blipFill>
          <a:blip r:embed="rId3">
            <a:extLst>
              <a:ext uri="{28A0092B-C50C-407E-A947-70E740481C1C}">
                <a14:useLocalDpi xmlns:a14="http://schemas.microsoft.com/office/drawing/2010/main" val="0"/>
              </a:ext>
            </a:extLst>
          </a:blip>
          <a:srcRect t="5283" b="5283"/>
          <a:stretch/>
        </p:blipFill>
        <p:spPr>
          <a:xfrm>
            <a:off x="555139" y="2640584"/>
            <a:ext cx="5899374" cy="2965820"/>
          </a:xfrm>
          <a:prstGeom prst="rect">
            <a:avLst/>
          </a:prstGeom>
        </p:spPr>
      </p:pic>
      <p:sp>
        <p:nvSpPr>
          <p:cNvPr id="10" name="文本框 9">
            <a:extLst>
              <a:ext uri="{FF2B5EF4-FFF2-40B4-BE49-F238E27FC236}">
                <a16:creationId xmlns:a16="http://schemas.microsoft.com/office/drawing/2014/main" id="{75EEDB21-9EEB-5532-2845-D682B2F28590}"/>
              </a:ext>
            </a:extLst>
          </p:cNvPr>
          <p:cNvSpPr txBox="1"/>
          <p:nvPr/>
        </p:nvSpPr>
        <p:spPr>
          <a:xfrm>
            <a:off x="135001" y="1220302"/>
            <a:ext cx="12171924" cy="1526187"/>
          </a:xfrm>
          <a:prstGeom prst="rect">
            <a:avLst/>
          </a:prstGeom>
          <a:noFill/>
        </p:spPr>
        <p:txBody>
          <a:bodyPr wrap="square">
            <a:spAutoFit/>
          </a:bodyPr>
          <a:lstStyle/>
          <a:p>
            <a:pPr>
              <a:lnSpc>
                <a:spcPct val="150000"/>
              </a:lnSpc>
            </a:pPr>
            <a:r>
              <a:rPr lang="en-US" altLang="zh-CN" sz="1600" b="1">
                <a:latin typeface="Microsoft YaHei" panose="020B0503020204020204" pitchFamily="34" charset="-122"/>
                <a:ea typeface="Microsoft YaHei" panose="020B0503020204020204" pitchFamily="34" charset="-122"/>
              </a:rPr>
              <a:t>This project designed a novel layered autonomous driving decision-making algorithm that integrates </a:t>
            </a:r>
            <a:r>
              <a:rPr lang="en-US" altLang="zh-CN" sz="1600" b="1">
                <a:solidFill>
                  <a:srgbClr val="ED7D31"/>
                </a:solidFill>
                <a:latin typeface="Microsoft YaHei" panose="020B0503020204020204" pitchFamily="34" charset="-122"/>
                <a:ea typeface="Microsoft YaHei" panose="020B0503020204020204" pitchFamily="34" charset="-122"/>
              </a:rPr>
              <a:t>simulation environment data</a:t>
            </a:r>
            <a:r>
              <a:rPr lang="en-US" altLang="zh-CN" sz="1600" b="1">
                <a:latin typeface="Microsoft YaHei" panose="020B0503020204020204" pitchFamily="34" charset="-122"/>
                <a:ea typeface="Microsoft YaHei" panose="020B0503020204020204" pitchFamily="34" charset="-122"/>
              </a:rPr>
              <a:t>, </a:t>
            </a:r>
            <a:r>
              <a:rPr lang="en-US" altLang="zh-CN" sz="1600" b="1">
                <a:solidFill>
                  <a:srgbClr val="ED7D31"/>
                </a:solidFill>
                <a:latin typeface="Microsoft YaHei" panose="020B0503020204020204" pitchFamily="34" charset="-122"/>
                <a:ea typeface="Microsoft YaHei" panose="020B0503020204020204" pitchFamily="34" charset="-122"/>
              </a:rPr>
              <a:t>the reasoning capabilities of a large language model (LLM), </a:t>
            </a:r>
            <a:r>
              <a:rPr lang="en-US" altLang="zh-CN" sz="1600" b="1">
                <a:latin typeface="Microsoft YaHei" panose="020B0503020204020204" pitchFamily="34" charset="-122"/>
                <a:ea typeface="Microsoft YaHei" panose="020B0503020204020204" pitchFamily="34" charset="-122"/>
              </a:rPr>
              <a:t>and </a:t>
            </a:r>
            <a:r>
              <a:rPr lang="en-US" altLang="zh-CN" sz="1600" b="1">
                <a:solidFill>
                  <a:srgbClr val="ED7D31"/>
                </a:solidFill>
                <a:latin typeface="Microsoft YaHei" panose="020B0503020204020204" pitchFamily="34" charset="-122"/>
                <a:ea typeface="Microsoft YaHei" panose="020B0503020204020204" pitchFamily="34" charset="-122"/>
              </a:rPr>
              <a:t>vehicle control strategies</a:t>
            </a:r>
            <a:r>
              <a:rPr lang="en-US" altLang="zh-CN" sz="1600" b="1">
                <a:latin typeface="Microsoft YaHei" panose="020B0503020204020204" pitchFamily="34" charset="-122"/>
                <a:ea typeface="Microsoft YaHei" panose="020B0503020204020204" pitchFamily="34" charset="-122"/>
              </a:rPr>
              <a:t> to achieve safer and more intelligent autonomous driving. Three-layer autonomous driving decision system combining sim data, LLM reasoning, and control, refined via feedback loops.</a:t>
            </a:r>
            <a:endParaRPr lang="zh-CN" altLang="en-US" sz="1600" b="1">
              <a:latin typeface="Microsoft YaHei" panose="020B0503020204020204" pitchFamily="34" charset="-122"/>
              <a:ea typeface="Microsoft YaHei" panose="020B0503020204020204" pitchFamily="34" charset="-122"/>
            </a:endParaRPr>
          </a:p>
        </p:txBody>
      </p:sp>
      <p:sp>
        <p:nvSpPr>
          <p:cNvPr id="11" name="Text Placeholder 2">
            <a:extLst>
              <a:ext uri="{FF2B5EF4-FFF2-40B4-BE49-F238E27FC236}">
                <a16:creationId xmlns:a16="http://schemas.microsoft.com/office/drawing/2014/main" id="{4FB0BCF2-91CD-A8CB-8D3B-CF7810AB4DA9}"/>
              </a:ext>
            </a:extLst>
          </p:cNvPr>
          <p:cNvSpPr txBox="1">
            <a:spLocks/>
          </p:cNvSpPr>
          <p:nvPr/>
        </p:nvSpPr>
        <p:spPr>
          <a:xfrm>
            <a:off x="639233" y="756709"/>
            <a:ext cx="5853652" cy="561754"/>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altLang="zh-CN" sz="2000" b="1">
                <a:solidFill>
                  <a:srgbClr val="09397E"/>
                </a:solidFill>
                <a:latin typeface="微软雅黑" pitchFamily="34" charset="-122"/>
                <a:ea typeface="微软雅黑" pitchFamily="34" charset="-122"/>
              </a:rPr>
              <a:t>Algorithm architecture design</a:t>
            </a:r>
            <a:endParaRPr lang="en-US" altLang="zh-CN" sz="2000" b="1" dirty="0">
              <a:solidFill>
                <a:srgbClr val="09397E"/>
              </a:solidFill>
              <a:latin typeface="微软雅黑" pitchFamily="34" charset="-122"/>
              <a:ea typeface="微软雅黑" pitchFamily="34" charset="-122"/>
            </a:endParaRPr>
          </a:p>
        </p:txBody>
      </p:sp>
      <p:sp>
        <p:nvSpPr>
          <p:cNvPr id="12" name="椭圆 11">
            <a:extLst>
              <a:ext uri="{FF2B5EF4-FFF2-40B4-BE49-F238E27FC236}">
                <a16:creationId xmlns:a16="http://schemas.microsoft.com/office/drawing/2014/main" id="{5964D6F4-1863-5D86-A2FE-06B60FABDD59}"/>
              </a:ext>
            </a:extLst>
          </p:cNvPr>
          <p:cNvSpPr/>
          <p:nvPr/>
        </p:nvSpPr>
        <p:spPr>
          <a:xfrm rot="10800000" flipV="1">
            <a:off x="413511" y="934620"/>
            <a:ext cx="180000" cy="180000"/>
          </a:xfrm>
          <a:prstGeom prst="ellipse">
            <a:avLst/>
          </a:prstGeom>
          <a:solidFill>
            <a:srgbClr val="09397E"/>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54" name="组合 53">
            <a:extLst>
              <a:ext uri="{FF2B5EF4-FFF2-40B4-BE49-F238E27FC236}">
                <a16:creationId xmlns:a16="http://schemas.microsoft.com/office/drawing/2014/main" id="{58A5E5F2-B25A-3B7E-D6BC-8CDCC23AFD98}"/>
              </a:ext>
            </a:extLst>
          </p:cNvPr>
          <p:cNvGrpSpPr/>
          <p:nvPr/>
        </p:nvGrpSpPr>
        <p:grpSpPr>
          <a:xfrm>
            <a:off x="7151571" y="2464947"/>
            <a:ext cx="4458296" cy="3159554"/>
            <a:chOff x="6967643" y="2252924"/>
            <a:chExt cx="4458296" cy="3159554"/>
          </a:xfrm>
        </p:grpSpPr>
        <p:sp>
          <p:nvSpPr>
            <p:cNvPr id="18" name="圆角矩形 17">
              <a:extLst>
                <a:ext uri="{FF2B5EF4-FFF2-40B4-BE49-F238E27FC236}">
                  <a16:creationId xmlns:a16="http://schemas.microsoft.com/office/drawing/2014/main" id="{F628EECE-FE47-706C-B7FE-550B5DCC9F2A}"/>
                </a:ext>
              </a:extLst>
            </p:cNvPr>
            <p:cNvSpPr/>
            <p:nvPr/>
          </p:nvSpPr>
          <p:spPr>
            <a:xfrm>
              <a:off x="6967644" y="2515376"/>
              <a:ext cx="1183585" cy="664787"/>
            </a:xfrm>
            <a:prstGeom prst="roundRect">
              <a:avLst>
                <a:gd name="adj" fmla="val 8990"/>
              </a:avLst>
            </a:prstGeom>
            <a:solidFill>
              <a:srgbClr val="AED6FF"/>
            </a:solidFill>
            <a:ln>
              <a:solidFill>
                <a:srgbClr val="6663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100" b="1">
                  <a:solidFill>
                    <a:schemeClr val="tx1"/>
                  </a:solidFill>
                  <a:latin typeface="Times New Roman" panose="02020603050405020304" pitchFamily="18" charset="0"/>
                  <a:cs typeface="Times New Roman" panose="02020603050405020304" pitchFamily="18" charset="0"/>
                </a:rPr>
                <a:t>Simulation Data to Prompts</a:t>
              </a:r>
              <a:endParaRPr lang="en-US" altLang="zh-CN" sz="1100">
                <a:solidFill>
                  <a:schemeClr val="tx1"/>
                </a:solidFill>
                <a:latin typeface="Times New Roman" panose="02020603050405020304" pitchFamily="18" charset="0"/>
                <a:cs typeface="Times New Roman" panose="02020603050405020304" pitchFamily="18" charset="0"/>
              </a:endParaRPr>
            </a:p>
            <a:p>
              <a:pPr algn="ctr"/>
              <a:endParaRPr kumimoji="1" lang="zh-CN" altLang="en-US" sz="600">
                <a:solidFill>
                  <a:schemeClr val="tx1"/>
                </a:solidFill>
                <a:latin typeface="Times New Roman" panose="02020603050405020304" pitchFamily="18" charset="0"/>
                <a:ea typeface="Microsoft YaHei" panose="020B0503020204020204" pitchFamily="34" charset="-122"/>
                <a:cs typeface="Times New Roman" panose="02020603050405020304" pitchFamily="18" charset="0"/>
              </a:endParaRPr>
            </a:p>
          </p:txBody>
        </p:sp>
        <p:grpSp>
          <p:nvGrpSpPr>
            <p:cNvPr id="32" name="组合 31">
              <a:extLst>
                <a:ext uri="{FF2B5EF4-FFF2-40B4-BE49-F238E27FC236}">
                  <a16:creationId xmlns:a16="http://schemas.microsoft.com/office/drawing/2014/main" id="{B65621CA-B553-6F40-1825-BCA5CFD7EFBC}"/>
                </a:ext>
              </a:extLst>
            </p:cNvPr>
            <p:cNvGrpSpPr/>
            <p:nvPr/>
          </p:nvGrpSpPr>
          <p:grpSpPr>
            <a:xfrm>
              <a:off x="8435265" y="2252924"/>
              <a:ext cx="2990674" cy="1083640"/>
              <a:chOff x="8603907" y="2558123"/>
              <a:chExt cx="2827742" cy="1172372"/>
            </a:xfrm>
            <a:solidFill>
              <a:srgbClr val="FFB570"/>
            </a:solidFill>
          </p:grpSpPr>
          <p:sp>
            <p:nvSpPr>
              <p:cNvPr id="31" name="椭圆形标注 30">
                <a:extLst>
                  <a:ext uri="{FF2B5EF4-FFF2-40B4-BE49-F238E27FC236}">
                    <a16:creationId xmlns:a16="http://schemas.microsoft.com/office/drawing/2014/main" id="{A1052061-DC48-7370-64D9-6C5536FD62F5}"/>
                  </a:ext>
                </a:extLst>
              </p:cNvPr>
              <p:cNvSpPr/>
              <p:nvPr/>
            </p:nvSpPr>
            <p:spPr>
              <a:xfrm>
                <a:off x="8604863" y="2715284"/>
                <a:ext cx="898031" cy="914069"/>
              </a:xfrm>
              <a:prstGeom prst="wedgeEllipseCallout">
                <a:avLst>
                  <a:gd name="adj1" fmla="val -77498"/>
                  <a:gd name="adj2" fmla="val 149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0" name="圆角矩形 29">
                <a:extLst>
                  <a:ext uri="{FF2B5EF4-FFF2-40B4-BE49-F238E27FC236}">
                    <a16:creationId xmlns:a16="http://schemas.microsoft.com/office/drawing/2014/main" id="{4400A483-C414-4AFC-AD2B-606D5FC5C1C4}"/>
                  </a:ext>
                </a:extLst>
              </p:cNvPr>
              <p:cNvSpPr/>
              <p:nvPr/>
            </p:nvSpPr>
            <p:spPr>
              <a:xfrm>
                <a:off x="8603907" y="2558123"/>
                <a:ext cx="2827742" cy="1172372"/>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1100" kern="100">
                    <a:solidFill>
                      <a:schemeClr val="tx1"/>
                    </a:solidFill>
                    <a:effectLst/>
                    <a:latin typeface="Times New Roman" panose="02020603050405020304" pitchFamily="18" charset="0"/>
                    <a:ea typeface="宋体" panose="02010600030101010101" pitchFamily="2" charset="-122"/>
                  </a:rPr>
                  <a:t>We are driving through a residential area. There are no traffic lights. I am approaching a left turn and paying attention to two pedestrians, one to the left of me and one on the right. My current speed is slow, at 9.56 mph</a:t>
                </a:r>
                <a:r>
                  <a:rPr lang="en-US" altLang="zh-CN" sz="1100" kern="100">
                    <a:solidFill>
                      <a:schemeClr val="tx1"/>
                    </a:solidFill>
                    <a:latin typeface="Times New Roman" panose="02020603050405020304" pitchFamily="18" charset="0"/>
                    <a:ea typeface="宋体" panose="02010600030101010101" pitchFamily="2" charset="-122"/>
                  </a:rPr>
                  <a:t>.</a:t>
                </a:r>
                <a:endParaRPr lang="zh-CN" altLang="en-US" sz="1100">
                  <a:solidFill>
                    <a:schemeClr val="tx1"/>
                  </a:solidFill>
                </a:endParaRPr>
              </a:p>
            </p:txBody>
          </p:sp>
        </p:grpSp>
        <p:grpSp>
          <p:nvGrpSpPr>
            <p:cNvPr id="35" name="组合 34">
              <a:extLst>
                <a:ext uri="{FF2B5EF4-FFF2-40B4-BE49-F238E27FC236}">
                  <a16:creationId xmlns:a16="http://schemas.microsoft.com/office/drawing/2014/main" id="{313C7032-EE61-D518-00C6-F5ECA6D195AB}"/>
                </a:ext>
              </a:extLst>
            </p:cNvPr>
            <p:cNvGrpSpPr/>
            <p:nvPr/>
          </p:nvGrpSpPr>
          <p:grpSpPr>
            <a:xfrm>
              <a:off x="8432347" y="3541898"/>
              <a:ext cx="2993592" cy="925408"/>
              <a:chOff x="8607966" y="2627663"/>
              <a:chExt cx="2830501" cy="1001184"/>
            </a:xfrm>
            <a:solidFill>
              <a:srgbClr val="FFB570"/>
            </a:solidFill>
          </p:grpSpPr>
          <p:sp>
            <p:nvSpPr>
              <p:cNvPr id="36" name="椭圆形标注 35">
                <a:extLst>
                  <a:ext uri="{FF2B5EF4-FFF2-40B4-BE49-F238E27FC236}">
                    <a16:creationId xmlns:a16="http://schemas.microsoft.com/office/drawing/2014/main" id="{2225D0F2-E68D-6807-D42D-92F9607D36B0}"/>
                  </a:ext>
                </a:extLst>
              </p:cNvPr>
              <p:cNvSpPr/>
              <p:nvPr/>
            </p:nvSpPr>
            <p:spPr>
              <a:xfrm>
                <a:off x="8607966" y="2671220"/>
                <a:ext cx="898031" cy="914069"/>
              </a:xfrm>
              <a:prstGeom prst="wedgeEllipseCallout">
                <a:avLst>
                  <a:gd name="adj1" fmla="val -77118"/>
                  <a:gd name="adj2" fmla="val -357"/>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7" name="圆角矩形 36">
                <a:extLst>
                  <a:ext uri="{FF2B5EF4-FFF2-40B4-BE49-F238E27FC236}">
                    <a16:creationId xmlns:a16="http://schemas.microsoft.com/office/drawing/2014/main" id="{680E964B-FFB9-9424-D6B8-96F57529C635}"/>
                  </a:ext>
                </a:extLst>
              </p:cNvPr>
              <p:cNvSpPr/>
              <p:nvPr/>
            </p:nvSpPr>
            <p:spPr>
              <a:xfrm>
                <a:off x="8610725" y="2627663"/>
                <a:ext cx="2827742" cy="1001184"/>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zh-CN" sz="1100" kern="100">
                    <a:solidFill>
                      <a:schemeClr val="tx1"/>
                    </a:solidFill>
                    <a:effectLst/>
                    <a:latin typeface="Times New Roman" panose="02020603050405020304" pitchFamily="18" charset="0"/>
                    <a:ea typeface="宋体" panose="02010600030101010101" pitchFamily="2" charset="-122"/>
                  </a:rPr>
                  <a:t>Keep going at the same speed, decelerate gradually without braking, slightly offset to the right.</a:t>
                </a:r>
              </a:p>
            </p:txBody>
          </p:sp>
        </p:grpSp>
        <p:sp>
          <p:nvSpPr>
            <p:cNvPr id="40" name="圆角矩形 39">
              <a:extLst>
                <a:ext uri="{FF2B5EF4-FFF2-40B4-BE49-F238E27FC236}">
                  <a16:creationId xmlns:a16="http://schemas.microsoft.com/office/drawing/2014/main" id="{29B7A664-C38E-68DB-040C-D8C3A77E91C9}"/>
                </a:ext>
              </a:extLst>
            </p:cNvPr>
            <p:cNvSpPr/>
            <p:nvPr/>
          </p:nvSpPr>
          <p:spPr>
            <a:xfrm>
              <a:off x="6968049" y="3631533"/>
              <a:ext cx="1183585" cy="664787"/>
            </a:xfrm>
            <a:prstGeom prst="roundRect">
              <a:avLst>
                <a:gd name="adj" fmla="val 8990"/>
              </a:avLst>
            </a:prstGeom>
            <a:solidFill>
              <a:srgbClr val="AED6FF"/>
            </a:solidFill>
            <a:ln>
              <a:solidFill>
                <a:srgbClr val="6663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1200">
                  <a:solidFill>
                    <a:schemeClr val="tx1"/>
                  </a:solidFill>
                  <a:latin typeface="Microsoft YaHei" panose="020B0503020204020204" pitchFamily="34" charset="-122"/>
                  <a:ea typeface="Microsoft YaHei" panose="020B0503020204020204" pitchFamily="34" charset="-122"/>
                </a:rPr>
                <a:t> </a:t>
              </a:r>
              <a:r>
                <a:rPr lang="en-US" altLang="zh-CN" sz="1100" b="1">
                  <a:solidFill>
                    <a:schemeClr val="tx1"/>
                  </a:solidFill>
                  <a:latin typeface="Times New Roman" panose="02020603050405020304" pitchFamily="18" charset="0"/>
                  <a:cs typeface="Times New Roman" panose="02020603050405020304" pitchFamily="18" charset="0"/>
                </a:rPr>
                <a:t>LLM Generate driving decisions</a:t>
              </a:r>
              <a:endParaRPr lang="zh-CN" altLang="en-US" sz="1200" b="1">
                <a:solidFill>
                  <a:schemeClr val="tx1"/>
                </a:solidFill>
                <a:latin typeface="Times New Roman" panose="02020603050405020304" pitchFamily="18" charset="0"/>
                <a:cs typeface="Times New Roman" panose="02020603050405020304" pitchFamily="18" charset="0"/>
              </a:endParaRPr>
            </a:p>
          </p:txBody>
        </p:sp>
        <p:sp>
          <p:nvSpPr>
            <p:cNvPr id="41" name="圆角矩形 40">
              <a:extLst>
                <a:ext uri="{FF2B5EF4-FFF2-40B4-BE49-F238E27FC236}">
                  <a16:creationId xmlns:a16="http://schemas.microsoft.com/office/drawing/2014/main" id="{FB37AE0B-5FA7-1C4B-2994-527B72A2BCE4}"/>
                </a:ext>
              </a:extLst>
            </p:cNvPr>
            <p:cNvSpPr/>
            <p:nvPr/>
          </p:nvSpPr>
          <p:spPr>
            <a:xfrm>
              <a:off x="6967643" y="4747691"/>
              <a:ext cx="1183585" cy="664787"/>
            </a:xfrm>
            <a:prstGeom prst="roundRect">
              <a:avLst>
                <a:gd name="adj" fmla="val 8990"/>
              </a:avLst>
            </a:prstGeom>
            <a:solidFill>
              <a:srgbClr val="AED6FF"/>
            </a:solidFill>
            <a:ln>
              <a:solidFill>
                <a:srgbClr val="6663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100" b="1">
                  <a:solidFill>
                    <a:schemeClr val="tx1"/>
                  </a:solidFill>
                  <a:latin typeface="Times New Roman" panose="02020603050405020304" pitchFamily="18" charset="0"/>
                  <a:cs typeface="Times New Roman" panose="02020603050405020304" pitchFamily="18" charset="0"/>
                </a:rPr>
                <a:t>Execute driving instructions</a:t>
              </a:r>
              <a:endParaRPr lang="zh-CN" altLang="en-US" sz="1100" b="1">
                <a:solidFill>
                  <a:schemeClr val="tx1"/>
                </a:solidFill>
                <a:latin typeface="Times New Roman" panose="02020603050405020304" pitchFamily="18" charset="0"/>
                <a:cs typeface="Times New Roman" panose="02020603050405020304" pitchFamily="18" charset="0"/>
              </a:endParaRPr>
            </a:p>
          </p:txBody>
        </p:sp>
        <p:grpSp>
          <p:nvGrpSpPr>
            <p:cNvPr id="45" name="组合 44">
              <a:extLst>
                <a:ext uri="{FF2B5EF4-FFF2-40B4-BE49-F238E27FC236}">
                  <a16:creationId xmlns:a16="http://schemas.microsoft.com/office/drawing/2014/main" id="{718C4232-1D0D-E14A-BBF7-225163ED2F23}"/>
                </a:ext>
              </a:extLst>
            </p:cNvPr>
            <p:cNvGrpSpPr/>
            <p:nvPr/>
          </p:nvGrpSpPr>
          <p:grpSpPr>
            <a:xfrm>
              <a:off x="8432347" y="4740621"/>
              <a:ext cx="2986374" cy="664781"/>
              <a:chOff x="8607966" y="2627662"/>
              <a:chExt cx="2830501" cy="1001184"/>
            </a:xfrm>
            <a:solidFill>
              <a:srgbClr val="FFB570"/>
            </a:solidFill>
          </p:grpSpPr>
          <p:sp>
            <p:nvSpPr>
              <p:cNvPr id="46" name="椭圆形标注 45">
                <a:extLst>
                  <a:ext uri="{FF2B5EF4-FFF2-40B4-BE49-F238E27FC236}">
                    <a16:creationId xmlns:a16="http://schemas.microsoft.com/office/drawing/2014/main" id="{5DD73C15-4F28-5BE9-A1EC-C7A8138834BC}"/>
                  </a:ext>
                </a:extLst>
              </p:cNvPr>
              <p:cNvSpPr/>
              <p:nvPr/>
            </p:nvSpPr>
            <p:spPr>
              <a:xfrm>
                <a:off x="8607966" y="2671220"/>
                <a:ext cx="898031" cy="914069"/>
              </a:xfrm>
              <a:prstGeom prst="wedgeEllipseCallout">
                <a:avLst>
                  <a:gd name="adj1" fmla="val -76549"/>
                  <a:gd name="adj2" fmla="val 2781"/>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47" name="圆角矩形 46">
                <a:extLst>
                  <a:ext uri="{FF2B5EF4-FFF2-40B4-BE49-F238E27FC236}">
                    <a16:creationId xmlns:a16="http://schemas.microsoft.com/office/drawing/2014/main" id="{9A6E56A9-5732-4042-5265-EA104F7DB6A3}"/>
                  </a:ext>
                </a:extLst>
              </p:cNvPr>
              <p:cNvSpPr/>
              <p:nvPr/>
            </p:nvSpPr>
            <p:spPr>
              <a:xfrm>
                <a:off x="8610725" y="2627662"/>
                <a:ext cx="2827742" cy="1001184"/>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sz="1100" kern="100">
                    <a:solidFill>
                      <a:schemeClr val="tx1"/>
                    </a:solidFill>
                    <a:effectLst/>
                    <a:latin typeface="Times New Roman" panose="02020603050405020304" pitchFamily="18" charset="0"/>
                    <a:ea typeface="宋体" panose="02010600030101010101" pitchFamily="2" charset="-122"/>
                  </a:rPr>
                  <a:t>Keep the same speed </a:t>
                </a:r>
              </a:p>
              <a:p>
                <a:pPr algn="ctr"/>
                <a:r>
                  <a:rPr lang="en-US" altLang="zh-CN" sz="1100" kern="100">
                    <a:solidFill>
                      <a:schemeClr val="tx1"/>
                    </a:solidFill>
                    <a:effectLst/>
                    <a:latin typeface="Times New Roman" panose="02020603050405020304" pitchFamily="18" charset="0"/>
                    <a:ea typeface="宋体" panose="02010600030101010101" pitchFamily="2" charset="-122"/>
                  </a:rPr>
                  <a:t>Decelerate gradually </a:t>
                </a:r>
              </a:p>
              <a:p>
                <a:pPr algn="ctr"/>
                <a:r>
                  <a:rPr lang="en-US" altLang="zh-CN" sz="1100" kern="100">
                    <a:solidFill>
                      <a:schemeClr val="tx1"/>
                    </a:solidFill>
                    <a:effectLst/>
                    <a:latin typeface="Times New Roman" panose="02020603050405020304" pitchFamily="18" charset="0"/>
                    <a:ea typeface="宋体" panose="02010600030101010101" pitchFamily="2" charset="-122"/>
                  </a:rPr>
                  <a:t>Turn right</a:t>
                </a:r>
              </a:p>
            </p:txBody>
          </p:sp>
        </p:grpSp>
        <p:sp>
          <p:nvSpPr>
            <p:cNvPr id="48" name="下箭头 47">
              <a:extLst>
                <a:ext uri="{FF2B5EF4-FFF2-40B4-BE49-F238E27FC236}">
                  <a16:creationId xmlns:a16="http://schemas.microsoft.com/office/drawing/2014/main" id="{75298BF9-D6A4-2B50-5013-52080A95E23B}"/>
                </a:ext>
              </a:extLst>
            </p:cNvPr>
            <p:cNvSpPr/>
            <p:nvPr/>
          </p:nvSpPr>
          <p:spPr>
            <a:xfrm>
              <a:off x="7205728" y="3295551"/>
              <a:ext cx="743456" cy="211949"/>
            </a:xfrm>
            <a:prstGeom prst="downArrow">
              <a:avLst/>
            </a:prstGeom>
            <a:solidFill>
              <a:srgbClr val="CDFEE7"/>
            </a:solidFill>
            <a:ln>
              <a:solidFill>
                <a:srgbClr val="03D96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下箭头 48">
              <a:extLst>
                <a:ext uri="{FF2B5EF4-FFF2-40B4-BE49-F238E27FC236}">
                  <a16:creationId xmlns:a16="http://schemas.microsoft.com/office/drawing/2014/main" id="{4DC284D6-C834-04A3-9CE7-38407EBFF5B1}"/>
                </a:ext>
              </a:extLst>
            </p:cNvPr>
            <p:cNvSpPr/>
            <p:nvPr/>
          </p:nvSpPr>
          <p:spPr>
            <a:xfrm>
              <a:off x="7209739" y="4438125"/>
              <a:ext cx="743456" cy="211949"/>
            </a:xfrm>
            <a:prstGeom prst="downArrow">
              <a:avLst/>
            </a:prstGeom>
            <a:solidFill>
              <a:srgbClr val="CDFEE7"/>
            </a:solidFill>
            <a:ln>
              <a:solidFill>
                <a:srgbClr val="03D96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0" name="文本框 49">
            <a:extLst>
              <a:ext uri="{FF2B5EF4-FFF2-40B4-BE49-F238E27FC236}">
                <a16:creationId xmlns:a16="http://schemas.microsoft.com/office/drawing/2014/main" id="{04291CD6-1252-D8E0-96CD-7A04B11173A0}"/>
              </a:ext>
            </a:extLst>
          </p:cNvPr>
          <p:cNvSpPr txBox="1"/>
          <p:nvPr/>
        </p:nvSpPr>
        <p:spPr>
          <a:xfrm>
            <a:off x="446743" y="5736134"/>
            <a:ext cx="11612843" cy="874407"/>
          </a:xfrm>
          <a:prstGeom prst="rect">
            <a:avLst/>
          </a:prstGeom>
          <a:noFill/>
          <a:effectLst>
            <a:glow rad="63500">
              <a:schemeClr val="accent3">
                <a:satMod val="175000"/>
                <a:alpha val="40000"/>
              </a:schemeClr>
            </a:glow>
          </a:effectLst>
        </p:spPr>
        <p:txBody>
          <a:bodyPr wrap="square">
            <a:spAutoFit/>
          </a:bodyPr>
          <a:lstStyle/>
          <a:p>
            <a:pPr>
              <a:lnSpc>
                <a:spcPct val="150000"/>
              </a:lnSpc>
            </a:pPr>
            <a:r>
              <a:rPr lang="en-US" altLang="zh-CN" b="1">
                <a:solidFill>
                  <a:srgbClr val="09397E"/>
                </a:solidFill>
                <a:latin typeface="Microsoft YaHei" panose="020B0503020204020204" pitchFamily="34" charset="-122"/>
                <a:ea typeface="Microsoft YaHei" panose="020B0503020204020204" pitchFamily="34" charset="-122"/>
              </a:rPr>
              <a:t>This system uses LLM's </a:t>
            </a:r>
            <a:r>
              <a:rPr lang="en-US" altLang="zh-CN" b="1">
                <a:solidFill>
                  <a:srgbClr val="ED7D31"/>
                </a:solidFill>
                <a:latin typeface="Microsoft YaHei" panose="020B0503020204020204" pitchFamily="34" charset="-122"/>
                <a:ea typeface="Microsoft YaHei" panose="020B0503020204020204" pitchFamily="34" charset="-122"/>
              </a:rPr>
              <a:t>text understanding </a:t>
            </a:r>
            <a:r>
              <a:rPr lang="en-US" altLang="zh-CN" b="1">
                <a:solidFill>
                  <a:srgbClr val="09397E"/>
                </a:solidFill>
                <a:latin typeface="Microsoft YaHei" panose="020B0503020204020204" pitchFamily="34" charset="-122"/>
                <a:ea typeface="Microsoft YaHei" panose="020B0503020204020204" pitchFamily="34" charset="-122"/>
              </a:rPr>
              <a:t>and </a:t>
            </a:r>
            <a:r>
              <a:rPr lang="en-US" altLang="zh-CN" b="1">
                <a:solidFill>
                  <a:srgbClr val="ED7D31"/>
                </a:solidFill>
                <a:latin typeface="Microsoft YaHei" panose="020B0503020204020204" pitchFamily="34" charset="-122"/>
                <a:ea typeface="Microsoft YaHei" panose="020B0503020204020204" pitchFamily="34" charset="-122"/>
              </a:rPr>
              <a:t>generation capabilities</a:t>
            </a:r>
            <a:r>
              <a:rPr lang="en-US" altLang="zh-CN" b="1">
                <a:solidFill>
                  <a:srgbClr val="09397E"/>
                </a:solidFill>
                <a:latin typeface="Microsoft YaHei" panose="020B0503020204020204" pitchFamily="34" charset="-122"/>
                <a:ea typeface="Microsoft YaHei" panose="020B0503020204020204" pitchFamily="34" charset="-122"/>
              </a:rPr>
              <a:t> to improve the intelligence and adaptability of driving decisions</a:t>
            </a:r>
            <a:endParaRPr lang="zh-CN" altLang="en-US" b="1">
              <a:effectLst/>
              <a:latin typeface="Microsoft YaHei" panose="020B0503020204020204" pitchFamily="34" charset="-122"/>
              <a:ea typeface="Microsoft YaHei" panose="020B0503020204020204" pitchFamily="34" charset="-122"/>
            </a:endParaRPr>
          </a:p>
        </p:txBody>
      </p:sp>
      <p:sp>
        <p:nvSpPr>
          <p:cNvPr id="52" name="文本框 51">
            <a:extLst>
              <a:ext uri="{FF2B5EF4-FFF2-40B4-BE49-F238E27FC236}">
                <a16:creationId xmlns:a16="http://schemas.microsoft.com/office/drawing/2014/main" id="{41278ED1-95CF-4157-2308-0767D076789D}"/>
              </a:ext>
            </a:extLst>
          </p:cNvPr>
          <p:cNvSpPr txBox="1"/>
          <p:nvPr/>
        </p:nvSpPr>
        <p:spPr>
          <a:xfrm>
            <a:off x="672501" y="5539097"/>
            <a:ext cx="6240055" cy="307777"/>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Smart Logistics Autonomous Driving Decision Flowchart</a:t>
            </a:r>
          </a:p>
        </p:txBody>
      </p:sp>
      <p:sp>
        <p:nvSpPr>
          <p:cNvPr id="53" name="文本框 52">
            <a:extLst>
              <a:ext uri="{FF2B5EF4-FFF2-40B4-BE49-F238E27FC236}">
                <a16:creationId xmlns:a16="http://schemas.microsoft.com/office/drawing/2014/main" id="{9C7F5724-8AEF-288D-8043-401AB0EC0B1F}"/>
              </a:ext>
            </a:extLst>
          </p:cNvPr>
          <p:cNvSpPr txBox="1"/>
          <p:nvPr/>
        </p:nvSpPr>
        <p:spPr>
          <a:xfrm>
            <a:off x="7907311" y="5607923"/>
            <a:ext cx="5441429" cy="307777"/>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AD Decision Process Example</a:t>
            </a:r>
          </a:p>
        </p:txBody>
      </p:sp>
      <p:cxnSp>
        <p:nvCxnSpPr>
          <p:cNvPr id="55" name="直接连接符 3">
            <a:extLst>
              <a:ext uri="{FF2B5EF4-FFF2-40B4-BE49-F238E27FC236}">
                <a16:creationId xmlns:a16="http://schemas.microsoft.com/office/drawing/2014/main" id="{9244901D-EF7F-3245-CDA9-009E3FCFD67B}"/>
              </a:ext>
            </a:extLst>
          </p:cNvPr>
          <p:cNvCxnSpPr>
            <a:cxnSpLocks/>
          </p:cNvCxnSpPr>
          <p:nvPr/>
        </p:nvCxnSpPr>
        <p:spPr>
          <a:xfrm>
            <a:off x="733043" y="1238190"/>
            <a:ext cx="2229467" cy="0"/>
          </a:xfrm>
          <a:prstGeom prst="line">
            <a:avLst/>
          </a:prstGeom>
          <a:ln>
            <a:solidFill>
              <a:srgbClr val="1639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148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6D7496C-3FE7-4F0E-A35B-9FA40B37DADA}"/>
              </a:ext>
            </a:extLst>
          </p:cNvPr>
          <p:cNvSpPr/>
          <p:nvPr/>
        </p:nvSpPr>
        <p:spPr>
          <a:xfrm>
            <a:off x="302006" y="661134"/>
            <a:ext cx="2134015" cy="50959"/>
          </a:xfrm>
          <a:prstGeom prst="rect">
            <a:avLst/>
          </a:prstGeom>
          <a:solidFill>
            <a:srgbClr val="0939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377">
              <a:defRPr/>
            </a:pPr>
            <a:endParaRPr lang="zh-CN" altLang="en-US" sz="1800">
              <a:solidFill>
                <a:prstClr val="white"/>
              </a:solidFill>
              <a:latin typeface="等线" panose="020F0502020204030204"/>
              <a:ea typeface="等线" panose="02010600030101010101" pitchFamily="2" charset="-122"/>
            </a:endParaRPr>
          </a:p>
        </p:txBody>
      </p:sp>
      <p:cxnSp>
        <p:nvCxnSpPr>
          <p:cNvPr id="7" name="直接连接符 6">
            <a:extLst>
              <a:ext uri="{FF2B5EF4-FFF2-40B4-BE49-F238E27FC236}">
                <a16:creationId xmlns:a16="http://schemas.microsoft.com/office/drawing/2014/main" id="{1FEC89E0-90D7-48D8-83FC-0C0A4B1FD9BB}"/>
              </a:ext>
            </a:extLst>
          </p:cNvPr>
          <p:cNvCxnSpPr>
            <a:cxnSpLocks/>
          </p:cNvCxnSpPr>
          <p:nvPr/>
        </p:nvCxnSpPr>
        <p:spPr>
          <a:xfrm>
            <a:off x="302006" y="670560"/>
            <a:ext cx="11587991"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1FEC89E0-90D7-48D8-83FC-0C0A4B1FD9BB}"/>
              </a:ext>
            </a:extLst>
          </p:cNvPr>
          <p:cNvCxnSpPr>
            <a:cxnSpLocks/>
          </p:cNvCxnSpPr>
          <p:nvPr/>
        </p:nvCxnSpPr>
        <p:spPr>
          <a:xfrm>
            <a:off x="302006" y="6584663"/>
            <a:ext cx="10051362"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1FEC89E0-90D7-48D8-83FC-0C0A4B1FD9BB}"/>
              </a:ext>
            </a:extLst>
          </p:cNvPr>
          <p:cNvCxnSpPr>
            <a:cxnSpLocks/>
          </p:cNvCxnSpPr>
          <p:nvPr/>
        </p:nvCxnSpPr>
        <p:spPr>
          <a:xfrm>
            <a:off x="11143461" y="6584663"/>
            <a:ext cx="688875" cy="0"/>
          </a:xfrm>
          <a:prstGeom prst="line">
            <a:avLst/>
          </a:prstGeom>
          <a:ln w="12700">
            <a:solidFill>
              <a:srgbClr val="09397E"/>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0378768" y="6393877"/>
            <a:ext cx="722549" cy="381571"/>
          </a:xfrm>
          <a:prstGeom prst="rect">
            <a:avLst/>
          </a:prstGeom>
          <a:noFill/>
        </p:spPr>
        <p:txBody>
          <a:bodyPr wrap="square" rtlCol="0">
            <a:spAutoFit/>
          </a:bodyPr>
          <a:lstStyle/>
          <a:p>
            <a:pPr algn="ctr"/>
            <a:r>
              <a:rPr lang="en-US" altLang="zh-CN" b="1" dirty="0">
                <a:solidFill>
                  <a:srgbClr val="09397E"/>
                </a:solidFill>
                <a:latin typeface="微软雅黑" panose="020B0503020204020204" pitchFamily="34" charset="-122"/>
                <a:ea typeface="微软雅黑" panose="020B0503020204020204" pitchFamily="34" charset="-122"/>
              </a:rPr>
              <a:t>04</a:t>
            </a:r>
            <a:endParaRPr lang="zh-CN" altLang="en-US" b="1" dirty="0">
              <a:solidFill>
                <a:srgbClr val="09397E"/>
              </a:solidFill>
              <a:latin typeface="微软雅黑" panose="020B0503020204020204" pitchFamily="34" charset="-122"/>
              <a:ea typeface="微软雅黑" panose="020B0503020204020204" pitchFamily="34" charset="-122"/>
            </a:endParaRPr>
          </a:p>
        </p:txBody>
      </p:sp>
      <p:sp>
        <p:nvSpPr>
          <p:cNvPr id="84" name="文本框 83">
            <a:extLst>
              <a:ext uri="{FF2B5EF4-FFF2-40B4-BE49-F238E27FC236}">
                <a16:creationId xmlns:a16="http://schemas.microsoft.com/office/drawing/2014/main" id="{8A89152C-9A7A-2CE4-A858-99962C7B54AE}"/>
              </a:ext>
            </a:extLst>
          </p:cNvPr>
          <p:cNvSpPr txBox="1"/>
          <p:nvPr/>
        </p:nvSpPr>
        <p:spPr>
          <a:xfrm>
            <a:off x="213104" y="229138"/>
            <a:ext cx="8505445" cy="461665"/>
          </a:xfrm>
          <a:prstGeom prst="rect">
            <a:avLst/>
          </a:prstGeom>
          <a:noFill/>
        </p:spPr>
        <p:txBody>
          <a:bodyPr wrap="square" rtlCol="0">
            <a:spAutoFit/>
          </a:bodyPr>
          <a:lstStyle/>
          <a:p>
            <a:r>
              <a:rPr lang="en-US" altLang="zh-CN" sz="2400" b="1">
                <a:solidFill>
                  <a:srgbClr val="09397E"/>
                </a:solidFill>
                <a:latin typeface="微软雅黑" panose="020B0503020204020204" pitchFamily="34" charset="-122"/>
                <a:ea typeface="微软雅黑" panose="020B0503020204020204" pitchFamily="34" charset="-122"/>
              </a:rPr>
              <a:t>2</a:t>
            </a:r>
            <a:r>
              <a:rPr lang="zh-CN" altLang="en-US" sz="2400" b="1">
                <a:solidFill>
                  <a:srgbClr val="09397E"/>
                </a:solidFill>
                <a:latin typeface="微软雅黑" panose="020B0503020204020204" pitchFamily="34" charset="-122"/>
                <a:ea typeface="微软雅黑" panose="020B0503020204020204" pitchFamily="34" charset="-122"/>
              </a:rPr>
              <a:t>、</a:t>
            </a:r>
            <a:r>
              <a:rPr lang="en-US" altLang="zh-CN" sz="2400" b="1">
                <a:solidFill>
                  <a:srgbClr val="09397E"/>
                </a:solidFill>
                <a:latin typeface="微软雅黑" panose="020B0503020204020204" pitchFamily="34" charset="-122"/>
                <a:ea typeface="微软雅黑" panose="020B0503020204020204" pitchFamily="34" charset="-122"/>
              </a:rPr>
              <a:t> Smart logistics autonomous driving system</a:t>
            </a:r>
            <a:endParaRPr lang="zh-CN" altLang="en-US" sz="2400" b="1" dirty="0">
              <a:solidFill>
                <a:srgbClr val="09397E"/>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3FC1EB0-C02E-8997-F20E-C411FC141657}"/>
              </a:ext>
            </a:extLst>
          </p:cNvPr>
          <p:cNvSpPr/>
          <p:nvPr/>
        </p:nvSpPr>
        <p:spPr>
          <a:xfrm>
            <a:off x="413511" y="1324938"/>
            <a:ext cx="6234322" cy="4901724"/>
          </a:xfrm>
          <a:prstGeom prst="rect">
            <a:avLst/>
          </a:prstGeom>
        </p:spPr>
        <p:txBody>
          <a:bodyPr wrap="square" lIns="91438" tIns="45719" rIns="91438" bIns="45719">
            <a:spAutoFit/>
          </a:bodyPr>
          <a:lstStyle/>
          <a:p>
            <a:pPr marL="285750" indent="-285750">
              <a:lnSpc>
                <a:spcPct val="150000"/>
              </a:lnSpc>
              <a:buFont typeface="Wingdings" pitchFamily="2" charset="2"/>
              <a:buChar char="l"/>
            </a:pPr>
            <a:r>
              <a:rPr lang="en-US" altLang="zh-CN" sz="1400" b="1">
                <a:solidFill>
                  <a:srgbClr val="09397E"/>
                </a:solidFill>
                <a:latin typeface="微软雅黑" pitchFamily="34" charset="-122"/>
                <a:ea typeface="微软雅黑" pitchFamily="34" charset="-122"/>
              </a:rPr>
              <a:t>Core Model </a:t>
            </a:r>
            <a:r>
              <a:rPr lang="zh-CN" altLang="en-US" sz="1400" b="1">
                <a:latin typeface="微软雅黑" pitchFamily="34" charset="-122"/>
                <a:ea typeface="微软雅黑" pitchFamily="34" charset="-122"/>
              </a:rPr>
              <a:t>：</a:t>
            </a:r>
            <a:r>
              <a:rPr lang="en-US" altLang="zh-CN" sz="1400" b="1">
                <a:latin typeface="微软雅黑" pitchFamily="34" charset="-122"/>
                <a:ea typeface="微软雅黑" pitchFamily="34" charset="-122"/>
              </a:rPr>
              <a:t>It uses the Mini-InternVL2-DA-BDD </a:t>
            </a:r>
            <a:r>
              <a:rPr lang="en-US" altLang="zh-CN" sz="1400" b="1">
                <a:solidFill>
                  <a:srgbClr val="ED7D31"/>
                </a:solidFill>
                <a:latin typeface="微软雅黑" pitchFamily="34" charset="-122"/>
                <a:ea typeface="微软雅黑" pitchFamily="34" charset="-122"/>
              </a:rPr>
              <a:t>large-scale visual language </a:t>
            </a:r>
            <a:r>
              <a:rPr lang="en-US" altLang="zh-CN" sz="1400" b="1">
                <a:latin typeface="微软雅黑" pitchFamily="34" charset="-122"/>
                <a:ea typeface="微软雅黑" pitchFamily="34" charset="-122"/>
              </a:rPr>
              <a:t>model, which has efficient visual language understanding capabilities and is suitable for </a:t>
            </a:r>
            <a:r>
              <a:rPr lang="en-US" altLang="zh-CN" sz="1400" b="1">
                <a:solidFill>
                  <a:srgbClr val="ED7D31"/>
                </a:solidFill>
                <a:latin typeface="微软雅黑" pitchFamily="34" charset="-122"/>
                <a:ea typeface="微软雅黑" pitchFamily="34" charset="-122"/>
              </a:rPr>
              <a:t>complex driving scenarios</a:t>
            </a:r>
            <a:r>
              <a:rPr lang="en-US" altLang="zh-CN" sz="1400" b="1">
                <a:latin typeface="微软雅黑" pitchFamily="34" charset="-122"/>
                <a:ea typeface="微软雅黑" pitchFamily="34" charset="-122"/>
              </a:rPr>
              <a:t>.</a:t>
            </a:r>
            <a:endParaRPr lang="zh-CN" altLang="en-US" sz="1400" b="1">
              <a:latin typeface="微软雅黑" pitchFamily="34" charset="-122"/>
              <a:ea typeface="微软雅黑" pitchFamily="34" charset="-122"/>
            </a:endParaRPr>
          </a:p>
          <a:p>
            <a:pPr marL="285750" indent="-285750">
              <a:lnSpc>
                <a:spcPct val="150000"/>
              </a:lnSpc>
              <a:buFont typeface="Wingdings" pitchFamily="2" charset="2"/>
              <a:buChar char="l"/>
            </a:pPr>
            <a:r>
              <a:rPr lang="en-US" altLang="zh-CN" sz="1400" b="1">
                <a:solidFill>
                  <a:srgbClr val="09397E"/>
                </a:solidFill>
                <a:latin typeface="微软雅黑" pitchFamily="34" charset="-122"/>
                <a:ea typeface="微软雅黑" pitchFamily="34" charset="-122"/>
              </a:rPr>
              <a:t>Data augmentation </a:t>
            </a:r>
            <a:r>
              <a:rPr lang="zh-CN" altLang="en-US" sz="1400" b="1">
                <a:latin typeface="微软雅黑" pitchFamily="34" charset="-122"/>
                <a:ea typeface="微软雅黑" pitchFamily="34" charset="-122"/>
              </a:rPr>
              <a:t>：</a:t>
            </a:r>
            <a:r>
              <a:rPr lang="en-US" altLang="zh-CN" sz="1400" b="1">
                <a:latin typeface="微软雅黑" pitchFamily="34" charset="-122"/>
                <a:ea typeface="微软雅黑" pitchFamily="34" charset="-122"/>
              </a:rPr>
              <a:t>Combined with the </a:t>
            </a:r>
            <a:r>
              <a:rPr lang="en-US" altLang="zh-CN" sz="1400" b="1">
                <a:solidFill>
                  <a:srgbClr val="ED7D31"/>
                </a:solidFill>
                <a:latin typeface="微软雅黑" pitchFamily="34" charset="-122"/>
                <a:ea typeface="微软雅黑" pitchFamily="34" charset="-122"/>
              </a:rPr>
              <a:t>DriveGPT4 dataset, </a:t>
            </a:r>
            <a:r>
              <a:rPr lang="en-US" altLang="zh-CN" sz="1400" b="1">
                <a:latin typeface="微软雅黑" pitchFamily="34" charset="-122"/>
                <a:ea typeface="微软雅黑" pitchFamily="34" charset="-122"/>
              </a:rPr>
              <a:t>it simulates human driving decisions, generates </a:t>
            </a:r>
            <a:r>
              <a:rPr lang="en-US" altLang="zh-CN" sz="1400" b="1">
                <a:solidFill>
                  <a:srgbClr val="ED7D31"/>
                </a:solidFill>
                <a:latin typeface="微软雅黑" pitchFamily="34" charset="-122"/>
                <a:ea typeface="微软雅黑" pitchFamily="34" charset="-122"/>
              </a:rPr>
              <a:t>high-quality driving behavior data</a:t>
            </a:r>
            <a:r>
              <a:rPr lang="en-US" altLang="zh-CN" sz="1400" b="1">
                <a:latin typeface="微软雅黑" pitchFamily="34" charset="-122"/>
                <a:ea typeface="微软雅黑" pitchFamily="34" charset="-122"/>
              </a:rPr>
              <a:t>, and improves strategy generation capabilities.</a:t>
            </a:r>
            <a:endParaRPr lang="zh-CN" altLang="en-US" sz="1400" b="1">
              <a:latin typeface="微软雅黑" pitchFamily="34" charset="-122"/>
              <a:ea typeface="微软雅黑" pitchFamily="34" charset="-122"/>
            </a:endParaRPr>
          </a:p>
          <a:p>
            <a:pPr marL="285750" indent="-285750">
              <a:lnSpc>
                <a:spcPct val="150000"/>
              </a:lnSpc>
              <a:buFont typeface="Wingdings" pitchFamily="2" charset="2"/>
              <a:buChar char="l"/>
            </a:pPr>
            <a:r>
              <a:rPr lang="en-US" altLang="zh-CN" sz="1400" b="1">
                <a:solidFill>
                  <a:srgbClr val="09397E"/>
                </a:solidFill>
                <a:latin typeface="微软雅黑" pitchFamily="34" charset="-122"/>
                <a:ea typeface="微软雅黑" pitchFamily="34" charset="-122"/>
              </a:rPr>
              <a:t>Real-time processing </a:t>
            </a:r>
            <a:r>
              <a:rPr lang="zh-CN" altLang="en-US" sz="1400" b="1">
                <a:latin typeface="微软雅黑" pitchFamily="34" charset="-122"/>
                <a:ea typeface="微软雅黑" pitchFamily="34" charset="-122"/>
              </a:rPr>
              <a:t>：</a:t>
            </a:r>
            <a:r>
              <a:rPr lang="en-US" altLang="zh-CN" sz="1400" b="1">
                <a:latin typeface="微软雅黑" pitchFamily="34" charset="-122"/>
                <a:ea typeface="微软雅黑" pitchFamily="34" charset="-122"/>
              </a:rPr>
              <a:t>Combined with the UC-win/Road simulation environment, it processes vehicle and environment information in real time, generates </a:t>
            </a:r>
            <a:r>
              <a:rPr lang="en-US" altLang="zh-CN" sz="1400" b="1">
                <a:solidFill>
                  <a:srgbClr val="ED7D31"/>
                </a:solidFill>
                <a:latin typeface="微软雅黑" pitchFamily="34" charset="-122"/>
                <a:ea typeface="微软雅黑" pitchFamily="34" charset="-122"/>
              </a:rPr>
              <a:t>natural language driving suggestions </a:t>
            </a:r>
            <a:r>
              <a:rPr lang="en-US" altLang="zh-CN" sz="1400" b="1">
                <a:latin typeface="微软雅黑" pitchFamily="34" charset="-122"/>
                <a:ea typeface="微软雅黑" pitchFamily="34" charset="-122"/>
              </a:rPr>
              <a:t>and converts them into </a:t>
            </a:r>
            <a:r>
              <a:rPr lang="en-US" altLang="zh-CN" sz="1400" b="1">
                <a:solidFill>
                  <a:srgbClr val="ED7D31"/>
                </a:solidFill>
                <a:latin typeface="微软雅黑" pitchFamily="34" charset="-122"/>
                <a:ea typeface="微软雅黑" pitchFamily="34" charset="-122"/>
              </a:rPr>
              <a:t>control instructions</a:t>
            </a:r>
            <a:r>
              <a:rPr lang="en-US" altLang="zh-CN" sz="1400" b="1">
                <a:latin typeface="微软雅黑" pitchFamily="34" charset="-122"/>
                <a:ea typeface="微软雅黑" pitchFamily="34" charset="-122"/>
              </a:rPr>
              <a:t>.</a:t>
            </a:r>
            <a:endParaRPr lang="zh-CN" altLang="en-US" sz="1400" b="1">
              <a:latin typeface="微软雅黑" pitchFamily="34" charset="-122"/>
              <a:ea typeface="微软雅黑" pitchFamily="34" charset="-122"/>
            </a:endParaRPr>
          </a:p>
          <a:p>
            <a:pPr marL="285750" indent="-285750">
              <a:lnSpc>
                <a:spcPct val="150000"/>
              </a:lnSpc>
              <a:buFont typeface="Wingdings" pitchFamily="2" charset="2"/>
              <a:buChar char="l"/>
            </a:pPr>
            <a:r>
              <a:rPr lang="en-US" altLang="zh-CN" sz="1400" b="1">
                <a:solidFill>
                  <a:srgbClr val="09397E"/>
                </a:solidFill>
                <a:latin typeface="微软雅黑" pitchFamily="34" charset="-122"/>
                <a:ea typeface="微软雅黑" pitchFamily="34" charset="-122"/>
              </a:rPr>
              <a:t>Balanced performance </a:t>
            </a:r>
            <a:r>
              <a:rPr lang="zh-CN" altLang="en-US" sz="1400" b="1">
                <a:latin typeface="微软雅黑" pitchFamily="34" charset="-122"/>
                <a:ea typeface="微软雅黑" pitchFamily="34" charset="-122"/>
              </a:rPr>
              <a:t>：</a:t>
            </a:r>
            <a:r>
              <a:rPr lang="en-US" altLang="zh-CN" sz="1400" b="1">
                <a:latin typeface="微软雅黑" pitchFamily="34" charset="-122"/>
                <a:ea typeface="微软雅黑" pitchFamily="34" charset="-122"/>
              </a:rPr>
              <a:t> Under limited hardware conditions, this model runs efficiently on the RTX 4060 (8GB) graphics card, ensuring the </a:t>
            </a:r>
            <a:r>
              <a:rPr lang="en-US" altLang="zh-CN" sz="1400" b="1">
                <a:solidFill>
                  <a:srgbClr val="ED7D31"/>
                </a:solidFill>
                <a:latin typeface="微软雅黑" pitchFamily="34" charset="-122"/>
                <a:ea typeface="微软雅黑" pitchFamily="34" charset="-122"/>
              </a:rPr>
              <a:t>feasibility</a:t>
            </a:r>
            <a:r>
              <a:rPr lang="en-US" altLang="zh-CN" sz="1400" b="1">
                <a:latin typeface="微软雅黑" pitchFamily="34" charset="-122"/>
                <a:ea typeface="微软雅黑" pitchFamily="34" charset="-122"/>
              </a:rPr>
              <a:t> and </a:t>
            </a:r>
            <a:r>
              <a:rPr lang="en-US" altLang="zh-CN" sz="1400" b="1">
                <a:solidFill>
                  <a:srgbClr val="ED7D31"/>
                </a:solidFill>
                <a:latin typeface="微软雅黑" pitchFamily="34" charset="-122"/>
                <a:ea typeface="微软雅黑" pitchFamily="34" charset="-122"/>
              </a:rPr>
              <a:t>effectiveness</a:t>
            </a:r>
            <a:r>
              <a:rPr lang="en-US" altLang="zh-CN" sz="1400" b="1">
                <a:latin typeface="微软雅黑" pitchFamily="34" charset="-122"/>
                <a:ea typeface="微软雅黑" pitchFamily="34" charset="-122"/>
              </a:rPr>
              <a:t> of the algorithm.</a:t>
            </a:r>
            <a:endParaRPr lang="zh-CN" altLang="en-US" sz="1400" b="1">
              <a:latin typeface="微软雅黑" pitchFamily="34" charset="-122"/>
              <a:ea typeface="微软雅黑" pitchFamily="34" charset="-122"/>
            </a:endParaRPr>
          </a:p>
        </p:txBody>
      </p:sp>
      <p:pic>
        <p:nvPicPr>
          <p:cNvPr id="2050" name="Picture 2" descr="image">
            <a:extLst>
              <a:ext uri="{FF2B5EF4-FFF2-40B4-BE49-F238E27FC236}">
                <a16:creationId xmlns:a16="http://schemas.microsoft.com/office/drawing/2014/main" id="{A63EF9DA-DF41-3EA8-A7A1-FB4B02C821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2112" y="1482279"/>
            <a:ext cx="5106248" cy="1747294"/>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a:extLst>
              <a:ext uri="{FF2B5EF4-FFF2-40B4-BE49-F238E27FC236}">
                <a16:creationId xmlns:a16="http://schemas.microsoft.com/office/drawing/2014/main" id="{B3129F6A-F1B0-3ADF-42EC-21AA02236FDF}"/>
              </a:ext>
            </a:extLst>
          </p:cNvPr>
          <p:cNvPicPr>
            <a:picLocks noChangeAspect="1"/>
          </p:cNvPicPr>
          <p:nvPr/>
        </p:nvPicPr>
        <p:blipFill>
          <a:blip r:embed="rId4"/>
          <a:stretch>
            <a:fillRect/>
          </a:stretch>
        </p:blipFill>
        <p:spPr>
          <a:xfrm>
            <a:off x="6824662" y="4362265"/>
            <a:ext cx="5127741" cy="1362265"/>
          </a:xfrm>
          <a:prstGeom prst="rect">
            <a:avLst/>
          </a:prstGeom>
        </p:spPr>
      </p:pic>
      <p:sp>
        <p:nvSpPr>
          <p:cNvPr id="10" name="Text Placeholder 2">
            <a:extLst>
              <a:ext uri="{FF2B5EF4-FFF2-40B4-BE49-F238E27FC236}">
                <a16:creationId xmlns:a16="http://schemas.microsoft.com/office/drawing/2014/main" id="{7A4958BF-C53D-43AF-0039-41FB5C411B75}"/>
              </a:ext>
            </a:extLst>
          </p:cNvPr>
          <p:cNvSpPr txBox="1">
            <a:spLocks/>
          </p:cNvSpPr>
          <p:nvPr/>
        </p:nvSpPr>
        <p:spPr>
          <a:xfrm>
            <a:off x="639233" y="756709"/>
            <a:ext cx="7327900" cy="561754"/>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altLang="zh-CN" sz="2000" b="1">
                <a:solidFill>
                  <a:srgbClr val="09397E"/>
                </a:solidFill>
                <a:latin typeface="微软雅黑" pitchFamily="34" charset="-122"/>
                <a:ea typeface="微软雅黑" pitchFamily="34" charset="-122"/>
              </a:rPr>
              <a:t>Core Algorithm——</a:t>
            </a:r>
            <a:r>
              <a:rPr lang="zh-CN" altLang="en-US" sz="2000" b="1">
                <a:solidFill>
                  <a:srgbClr val="09397E"/>
                </a:solidFill>
                <a:latin typeface="微软雅黑" pitchFamily="34" charset="-122"/>
                <a:ea typeface="微软雅黑" pitchFamily="34" charset="-122"/>
              </a:rPr>
              <a:t> </a:t>
            </a:r>
            <a:r>
              <a:rPr lang="en-US" altLang="zh-CN" sz="2000" b="1">
                <a:solidFill>
                  <a:srgbClr val="09397E"/>
                </a:solidFill>
                <a:latin typeface="微软雅黑" pitchFamily="34" charset="-122"/>
                <a:ea typeface="微软雅黑" pitchFamily="34" charset="-122"/>
              </a:rPr>
              <a:t>Large Visual Language Model</a:t>
            </a:r>
            <a:endParaRPr lang="en-US" altLang="zh-CN" sz="2000" b="1" dirty="0">
              <a:solidFill>
                <a:srgbClr val="09397E"/>
              </a:solidFill>
              <a:latin typeface="微软雅黑" pitchFamily="34" charset="-122"/>
              <a:ea typeface="微软雅黑" pitchFamily="34" charset="-122"/>
            </a:endParaRPr>
          </a:p>
        </p:txBody>
      </p:sp>
      <p:sp>
        <p:nvSpPr>
          <p:cNvPr id="11" name="椭圆 10">
            <a:extLst>
              <a:ext uri="{FF2B5EF4-FFF2-40B4-BE49-F238E27FC236}">
                <a16:creationId xmlns:a16="http://schemas.microsoft.com/office/drawing/2014/main" id="{FDE8EE4D-A004-1188-7D0E-9D3AFCF78D58}"/>
              </a:ext>
            </a:extLst>
          </p:cNvPr>
          <p:cNvSpPr/>
          <p:nvPr/>
        </p:nvSpPr>
        <p:spPr>
          <a:xfrm rot="10800000" flipV="1">
            <a:off x="413511" y="934620"/>
            <a:ext cx="180000" cy="180000"/>
          </a:xfrm>
          <a:prstGeom prst="ellipse">
            <a:avLst/>
          </a:prstGeom>
          <a:solidFill>
            <a:srgbClr val="09397E"/>
          </a:solidFill>
          <a:ln w="12700" cap="flat" cmpd="sng" algn="ctr">
            <a:solidFill>
              <a:schemeClr val="bg1"/>
            </a:solidFill>
            <a:prstDash val="solid"/>
            <a:miter lim="800000"/>
          </a:ln>
          <a:effectLst>
            <a:outerShdw blurRad="50800" dist="38100" dir="5400000" algn="t" rotWithShape="0">
              <a:prstClr val="black">
                <a:alpha val="40000"/>
              </a:prstClr>
            </a:outerShdw>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id="{1731FBAF-5B34-375A-5AA9-236B99ADB80F}"/>
              </a:ext>
            </a:extLst>
          </p:cNvPr>
          <p:cNvSpPr txBox="1"/>
          <p:nvPr/>
        </p:nvSpPr>
        <p:spPr>
          <a:xfrm>
            <a:off x="7266550" y="5813881"/>
            <a:ext cx="4511939" cy="307777"/>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Mini-InternVL2 Visual Understanding Example</a:t>
            </a:r>
            <a:endParaRPr lang="zh-CN" altLang="en-US" sz="1400" b="1">
              <a:solidFill>
                <a:srgbClr val="16397A"/>
              </a:solidFill>
              <a:latin typeface="微软雅黑" pitchFamily="34" charset="-122"/>
              <a:ea typeface="微软雅黑" pitchFamily="34" charset="-122"/>
            </a:endParaRPr>
          </a:p>
        </p:txBody>
      </p:sp>
      <p:sp>
        <p:nvSpPr>
          <p:cNvPr id="14" name="文本框 13">
            <a:extLst>
              <a:ext uri="{FF2B5EF4-FFF2-40B4-BE49-F238E27FC236}">
                <a16:creationId xmlns:a16="http://schemas.microsoft.com/office/drawing/2014/main" id="{FB6549F5-9113-6BC9-69B8-299E1B54FDA3}"/>
              </a:ext>
            </a:extLst>
          </p:cNvPr>
          <p:cNvSpPr txBox="1"/>
          <p:nvPr/>
        </p:nvSpPr>
        <p:spPr>
          <a:xfrm>
            <a:off x="7699964" y="3340076"/>
            <a:ext cx="3887433" cy="307777"/>
          </a:xfrm>
          <a:prstGeom prst="rect">
            <a:avLst/>
          </a:prstGeom>
          <a:noFill/>
        </p:spPr>
        <p:txBody>
          <a:bodyPr wrap="square">
            <a:spAutoFit/>
          </a:bodyPr>
          <a:lstStyle/>
          <a:p>
            <a:r>
              <a:rPr lang="en-US" altLang="zh-CN" sz="1400" b="1">
                <a:solidFill>
                  <a:srgbClr val="16397A"/>
                </a:solidFill>
                <a:latin typeface="微软雅黑" pitchFamily="34" charset="-122"/>
                <a:ea typeface="微软雅黑" pitchFamily="34" charset="-122"/>
              </a:rPr>
              <a:t>Mini-InternVL2 framework data format</a:t>
            </a:r>
            <a:endParaRPr lang="zh-CN" altLang="en-US" sz="1400" b="1">
              <a:solidFill>
                <a:srgbClr val="16397A"/>
              </a:solidFill>
              <a:latin typeface="微软雅黑" pitchFamily="34" charset="-122"/>
              <a:ea typeface="微软雅黑" pitchFamily="34" charset="-122"/>
            </a:endParaRPr>
          </a:p>
        </p:txBody>
      </p:sp>
      <p:cxnSp>
        <p:nvCxnSpPr>
          <p:cNvPr id="15" name="直接连接符 3">
            <a:extLst>
              <a:ext uri="{FF2B5EF4-FFF2-40B4-BE49-F238E27FC236}">
                <a16:creationId xmlns:a16="http://schemas.microsoft.com/office/drawing/2014/main" id="{367D9AB5-63C9-680D-C8B7-6B5EAACD6387}"/>
              </a:ext>
            </a:extLst>
          </p:cNvPr>
          <p:cNvCxnSpPr>
            <a:cxnSpLocks/>
          </p:cNvCxnSpPr>
          <p:nvPr/>
        </p:nvCxnSpPr>
        <p:spPr>
          <a:xfrm>
            <a:off x="733043" y="1238190"/>
            <a:ext cx="2229467" cy="0"/>
          </a:xfrm>
          <a:prstGeom prst="line">
            <a:avLst/>
          </a:prstGeom>
          <a:ln>
            <a:solidFill>
              <a:srgbClr val="1639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358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BCCFBB2E-811C-42D5-8E06-F23D5F7BD4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407" r="7407"/>
          <a:stretch/>
        </p:blipFill>
        <p:spPr bwMode="auto">
          <a:xfrm>
            <a:off x="1"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a:extLst>
              <a:ext uri="{FF2B5EF4-FFF2-40B4-BE49-F238E27FC236}">
                <a16:creationId xmlns:a16="http://schemas.microsoft.com/office/drawing/2014/main" id="{3898A203-66DD-4AE4-9FE2-CA93A1AD171C}"/>
              </a:ext>
            </a:extLst>
          </p:cNvPr>
          <p:cNvSpPr/>
          <p:nvPr/>
        </p:nvSpPr>
        <p:spPr>
          <a:xfrm>
            <a:off x="0" y="0"/>
            <a:ext cx="12192000" cy="6858000"/>
          </a:xfrm>
          <a:prstGeom prst="rect">
            <a:avLst/>
          </a:prstGeom>
          <a:solidFill>
            <a:srgbClr val="09397E">
              <a:alpha val="99000"/>
            </a:srgbClr>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6" name="组合 15">
            <a:extLst>
              <a:ext uri="{FF2B5EF4-FFF2-40B4-BE49-F238E27FC236}">
                <a16:creationId xmlns:a16="http://schemas.microsoft.com/office/drawing/2014/main" id="{CF280167-A8D1-487E-B6BA-F6486B82A03D}"/>
              </a:ext>
            </a:extLst>
          </p:cNvPr>
          <p:cNvGrpSpPr/>
          <p:nvPr/>
        </p:nvGrpSpPr>
        <p:grpSpPr>
          <a:xfrm>
            <a:off x="5490259" y="1505449"/>
            <a:ext cx="1211484" cy="1211483"/>
            <a:chOff x="5309676" y="1842197"/>
            <a:chExt cx="1228609" cy="1228609"/>
          </a:xfrm>
        </p:grpSpPr>
        <p:sp>
          <p:nvSpPr>
            <p:cNvPr id="17" name="椭圆 16">
              <a:extLst>
                <a:ext uri="{FF2B5EF4-FFF2-40B4-BE49-F238E27FC236}">
                  <a16:creationId xmlns:a16="http://schemas.microsoft.com/office/drawing/2014/main" id="{08F02296-BCD8-4EA3-B99B-2E7DF7AA7EAF}"/>
                </a:ext>
              </a:extLst>
            </p:cNvPr>
            <p:cNvSpPr/>
            <p:nvPr/>
          </p:nvSpPr>
          <p:spPr>
            <a:xfrm>
              <a:off x="5309676" y="1842197"/>
              <a:ext cx="1228609" cy="1228609"/>
            </a:xfrm>
            <a:prstGeom prst="ellipse">
              <a:avLst/>
            </a:prstGeom>
            <a:noFill/>
            <a:ln w="28575" cap="flat" cmpd="sng" algn="ctr">
              <a:solidFill>
                <a:sysClr val="window" lastClr="FFFFFF"/>
              </a:solid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Freeform 5">
              <a:extLst>
                <a:ext uri="{FF2B5EF4-FFF2-40B4-BE49-F238E27FC236}">
                  <a16:creationId xmlns:a16="http://schemas.microsoft.com/office/drawing/2014/main" id="{C03E88EA-B2CC-4DB2-8FDB-12C1BFE9F707}"/>
                </a:ext>
              </a:extLst>
            </p:cNvPr>
            <p:cNvSpPr>
              <a:spLocks noEditPoints="1"/>
            </p:cNvSpPr>
            <p:nvPr/>
          </p:nvSpPr>
          <p:spPr bwMode="auto">
            <a:xfrm>
              <a:off x="5622867" y="2127888"/>
              <a:ext cx="602226" cy="657226"/>
            </a:xfrm>
            <a:custGeom>
              <a:avLst/>
              <a:gdLst>
                <a:gd name="T0" fmla="*/ 416 w 2758"/>
                <a:gd name="T1" fmla="*/ 3010 h 3010"/>
                <a:gd name="T2" fmla="*/ 211 w 2758"/>
                <a:gd name="T3" fmla="*/ 2441 h 3010"/>
                <a:gd name="T4" fmla="*/ 7 w 2758"/>
                <a:gd name="T5" fmla="*/ 2349 h 3010"/>
                <a:gd name="T6" fmla="*/ 211 w 2758"/>
                <a:gd name="T7" fmla="*/ 2257 h 3010"/>
                <a:gd name="T8" fmla="*/ 107 w 2758"/>
                <a:gd name="T9" fmla="*/ 1880 h 3010"/>
                <a:gd name="T10" fmla="*/ 107 w 2758"/>
                <a:gd name="T11" fmla="*/ 1696 h 3010"/>
                <a:gd name="T12" fmla="*/ 211 w 2758"/>
                <a:gd name="T13" fmla="*/ 1315 h 3010"/>
                <a:gd name="T14" fmla="*/ 9 w 2758"/>
                <a:gd name="T15" fmla="*/ 1223 h 3010"/>
                <a:gd name="T16" fmla="*/ 211 w 2758"/>
                <a:gd name="T17" fmla="*/ 1131 h 3010"/>
                <a:gd name="T18" fmla="*/ 99 w 2758"/>
                <a:gd name="T19" fmla="*/ 752 h 3010"/>
                <a:gd name="T20" fmla="*/ 99 w 2758"/>
                <a:gd name="T21" fmla="*/ 568 h 3010"/>
                <a:gd name="T22" fmla="*/ 211 w 2758"/>
                <a:gd name="T23" fmla="*/ 194 h 3010"/>
                <a:gd name="T24" fmla="*/ 2453 w 2758"/>
                <a:gd name="T25" fmla="*/ 0 h 3010"/>
                <a:gd name="T26" fmla="*/ 2758 w 2758"/>
                <a:gd name="T27" fmla="*/ 2728 h 3010"/>
                <a:gd name="T28" fmla="*/ 415 w 2758"/>
                <a:gd name="T29" fmla="*/ 188 h 3010"/>
                <a:gd name="T30" fmla="*/ 414 w 2758"/>
                <a:gd name="T31" fmla="*/ 568 h 3010"/>
                <a:gd name="T32" fmla="*/ 613 w 2758"/>
                <a:gd name="T33" fmla="*/ 660 h 3010"/>
                <a:gd name="T34" fmla="*/ 414 w 2758"/>
                <a:gd name="T35" fmla="*/ 752 h 3010"/>
                <a:gd name="T36" fmla="*/ 523 w 2758"/>
                <a:gd name="T37" fmla="*/ 1131 h 3010"/>
                <a:gd name="T38" fmla="*/ 523 w 2758"/>
                <a:gd name="T39" fmla="*/ 1315 h 3010"/>
                <a:gd name="T40" fmla="*/ 414 w 2758"/>
                <a:gd name="T41" fmla="*/ 1696 h 3010"/>
                <a:gd name="T42" fmla="*/ 620 w 2758"/>
                <a:gd name="T43" fmla="*/ 1788 h 3010"/>
                <a:gd name="T44" fmla="*/ 414 w 2758"/>
                <a:gd name="T45" fmla="*/ 1880 h 3010"/>
                <a:gd name="T46" fmla="*/ 521 w 2758"/>
                <a:gd name="T47" fmla="*/ 2257 h 3010"/>
                <a:gd name="T48" fmla="*/ 521 w 2758"/>
                <a:gd name="T49" fmla="*/ 2442 h 3010"/>
                <a:gd name="T50" fmla="*/ 414 w 2758"/>
                <a:gd name="T51" fmla="*/ 2822 h 3010"/>
                <a:gd name="T52" fmla="*/ 2045 w 2758"/>
                <a:gd name="T53" fmla="*/ 188 h 3010"/>
                <a:gd name="T54" fmla="*/ 415 w 2758"/>
                <a:gd name="T55" fmla="*/ 188 h 3010"/>
                <a:gd name="T56" fmla="*/ 2453 w 2758"/>
                <a:gd name="T57" fmla="*/ 188 h 3010"/>
                <a:gd name="T58" fmla="*/ 2249 w 2758"/>
                <a:gd name="T59" fmla="*/ 2822 h 3010"/>
                <a:gd name="T60" fmla="*/ 2555 w 2758"/>
                <a:gd name="T61" fmla="*/ 2728 h 3010"/>
                <a:gd name="T62" fmla="*/ 2555 w 2758"/>
                <a:gd name="T63" fmla="*/ 282 h 3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8" h="3010">
                  <a:moveTo>
                    <a:pt x="2453" y="3010"/>
                  </a:moveTo>
                  <a:cubicBezTo>
                    <a:pt x="416" y="3010"/>
                    <a:pt x="416" y="3010"/>
                    <a:pt x="416" y="3010"/>
                  </a:cubicBezTo>
                  <a:cubicBezTo>
                    <a:pt x="343" y="3010"/>
                    <a:pt x="211" y="2977"/>
                    <a:pt x="211" y="2822"/>
                  </a:cubicBezTo>
                  <a:cubicBezTo>
                    <a:pt x="211" y="2441"/>
                    <a:pt x="211" y="2441"/>
                    <a:pt x="211" y="2441"/>
                  </a:cubicBezTo>
                  <a:cubicBezTo>
                    <a:pt x="107" y="2441"/>
                    <a:pt x="107" y="2441"/>
                    <a:pt x="107" y="2441"/>
                  </a:cubicBezTo>
                  <a:cubicBezTo>
                    <a:pt x="52" y="2441"/>
                    <a:pt x="7" y="2400"/>
                    <a:pt x="7" y="2349"/>
                  </a:cubicBezTo>
                  <a:cubicBezTo>
                    <a:pt x="7" y="2298"/>
                    <a:pt x="52" y="2257"/>
                    <a:pt x="107" y="2257"/>
                  </a:cubicBezTo>
                  <a:cubicBezTo>
                    <a:pt x="211" y="2257"/>
                    <a:pt x="211" y="2257"/>
                    <a:pt x="211" y="2257"/>
                  </a:cubicBezTo>
                  <a:cubicBezTo>
                    <a:pt x="211" y="1880"/>
                    <a:pt x="211" y="1880"/>
                    <a:pt x="211" y="1880"/>
                  </a:cubicBezTo>
                  <a:cubicBezTo>
                    <a:pt x="107" y="1880"/>
                    <a:pt x="107" y="1880"/>
                    <a:pt x="107" y="1880"/>
                  </a:cubicBezTo>
                  <a:cubicBezTo>
                    <a:pt x="52" y="1880"/>
                    <a:pt x="7" y="1839"/>
                    <a:pt x="7" y="1787"/>
                  </a:cubicBezTo>
                  <a:cubicBezTo>
                    <a:pt x="7" y="1737"/>
                    <a:pt x="52" y="1696"/>
                    <a:pt x="107" y="1696"/>
                  </a:cubicBezTo>
                  <a:cubicBezTo>
                    <a:pt x="211" y="1696"/>
                    <a:pt x="211" y="1696"/>
                    <a:pt x="211" y="1696"/>
                  </a:cubicBezTo>
                  <a:cubicBezTo>
                    <a:pt x="211" y="1315"/>
                    <a:pt x="211" y="1315"/>
                    <a:pt x="211" y="1315"/>
                  </a:cubicBezTo>
                  <a:cubicBezTo>
                    <a:pt x="109" y="1315"/>
                    <a:pt x="109" y="1315"/>
                    <a:pt x="109" y="1315"/>
                  </a:cubicBezTo>
                  <a:cubicBezTo>
                    <a:pt x="54" y="1315"/>
                    <a:pt x="9" y="1274"/>
                    <a:pt x="9" y="1223"/>
                  </a:cubicBezTo>
                  <a:cubicBezTo>
                    <a:pt x="9" y="1172"/>
                    <a:pt x="54" y="1131"/>
                    <a:pt x="109" y="1131"/>
                  </a:cubicBezTo>
                  <a:cubicBezTo>
                    <a:pt x="211" y="1131"/>
                    <a:pt x="211" y="1131"/>
                    <a:pt x="211" y="1131"/>
                  </a:cubicBezTo>
                  <a:cubicBezTo>
                    <a:pt x="211" y="752"/>
                    <a:pt x="211" y="752"/>
                    <a:pt x="211" y="752"/>
                  </a:cubicBezTo>
                  <a:cubicBezTo>
                    <a:pt x="99" y="752"/>
                    <a:pt x="99" y="752"/>
                    <a:pt x="99" y="752"/>
                  </a:cubicBezTo>
                  <a:cubicBezTo>
                    <a:pt x="44" y="752"/>
                    <a:pt x="0" y="711"/>
                    <a:pt x="0" y="660"/>
                  </a:cubicBezTo>
                  <a:cubicBezTo>
                    <a:pt x="0" y="609"/>
                    <a:pt x="44" y="568"/>
                    <a:pt x="99" y="568"/>
                  </a:cubicBezTo>
                  <a:cubicBezTo>
                    <a:pt x="211" y="568"/>
                    <a:pt x="211" y="568"/>
                    <a:pt x="211" y="568"/>
                  </a:cubicBezTo>
                  <a:cubicBezTo>
                    <a:pt x="211" y="194"/>
                    <a:pt x="211" y="194"/>
                    <a:pt x="211" y="194"/>
                  </a:cubicBezTo>
                  <a:cubicBezTo>
                    <a:pt x="211" y="100"/>
                    <a:pt x="274" y="0"/>
                    <a:pt x="421" y="0"/>
                  </a:cubicBezTo>
                  <a:cubicBezTo>
                    <a:pt x="2453" y="0"/>
                    <a:pt x="2453" y="0"/>
                    <a:pt x="2453" y="0"/>
                  </a:cubicBezTo>
                  <a:cubicBezTo>
                    <a:pt x="2622" y="0"/>
                    <a:pt x="2758" y="126"/>
                    <a:pt x="2758" y="282"/>
                  </a:cubicBezTo>
                  <a:cubicBezTo>
                    <a:pt x="2758" y="2728"/>
                    <a:pt x="2758" y="2728"/>
                    <a:pt x="2758" y="2728"/>
                  </a:cubicBezTo>
                  <a:cubicBezTo>
                    <a:pt x="2758" y="2883"/>
                    <a:pt x="2622" y="3010"/>
                    <a:pt x="2453" y="3010"/>
                  </a:cubicBezTo>
                  <a:close/>
                  <a:moveTo>
                    <a:pt x="415" y="188"/>
                  </a:moveTo>
                  <a:cubicBezTo>
                    <a:pt x="415" y="190"/>
                    <a:pt x="414" y="192"/>
                    <a:pt x="414" y="194"/>
                  </a:cubicBezTo>
                  <a:cubicBezTo>
                    <a:pt x="414" y="568"/>
                    <a:pt x="414" y="568"/>
                    <a:pt x="414" y="568"/>
                  </a:cubicBezTo>
                  <a:cubicBezTo>
                    <a:pt x="513" y="568"/>
                    <a:pt x="513" y="568"/>
                    <a:pt x="513" y="568"/>
                  </a:cubicBezTo>
                  <a:cubicBezTo>
                    <a:pt x="568" y="568"/>
                    <a:pt x="613" y="609"/>
                    <a:pt x="613" y="660"/>
                  </a:cubicBezTo>
                  <a:cubicBezTo>
                    <a:pt x="613" y="711"/>
                    <a:pt x="568" y="752"/>
                    <a:pt x="513" y="752"/>
                  </a:cubicBezTo>
                  <a:cubicBezTo>
                    <a:pt x="414" y="752"/>
                    <a:pt x="414" y="752"/>
                    <a:pt x="414" y="752"/>
                  </a:cubicBezTo>
                  <a:cubicBezTo>
                    <a:pt x="414" y="1131"/>
                    <a:pt x="414" y="1131"/>
                    <a:pt x="414" y="1131"/>
                  </a:cubicBezTo>
                  <a:cubicBezTo>
                    <a:pt x="523" y="1131"/>
                    <a:pt x="523" y="1131"/>
                    <a:pt x="523" y="1131"/>
                  </a:cubicBezTo>
                  <a:cubicBezTo>
                    <a:pt x="578" y="1131"/>
                    <a:pt x="623" y="1172"/>
                    <a:pt x="623" y="1223"/>
                  </a:cubicBezTo>
                  <a:cubicBezTo>
                    <a:pt x="623" y="1274"/>
                    <a:pt x="578" y="1315"/>
                    <a:pt x="523" y="1315"/>
                  </a:cubicBezTo>
                  <a:cubicBezTo>
                    <a:pt x="414" y="1315"/>
                    <a:pt x="414" y="1315"/>
                    <a:pt x="414" y="1315"/>
                  </a:cubicBezTo>
                  <a:cubicBezTo>
                    <a:pt x="414" y="1696"/>
                    <a:pt x="414" y="1696"/>
                    <a:pt x="414" y="1696"/>
                  </a:cubicBezTo>
                  <a:cubicBezTo>
                    <a:pt x="521" y="1696"/>
                    <a:pt x="521" y="1696"/>
                    <a:pt x="521" y="1696"/>
                  </a:cubicBezTo>
                  <a:cubicBezTo>
                    <a:pt x="576" y="1696"/>
                    <a:pt x="620" y="1737"/>
                    <a:pt x="620" y="1788"/>
                  </a:cubicBezTo>
                  <a:cubicBezTo>
                    <a:pt x="620" y="1839"/>
                    <a:pt x="576" y="1880"/>
                    <a:pt x="521" y="1880"/>
                  </a:cubicBezTo>
                  <a:cubicBezTo>
                    <a:pt x="414" y="1880"/>
                    <a:pt x="414" y="1880"/>
                    <a:pt x="414" y="1880"/>
                  </a:cubicBezTo>
                  <a:cubicBezTo>
                    <a:pt x="414" y="2257"/>
                    <a:pt x="414" y="2257"/>
                    <a:pt x="414" y="2257"/>
                  </a:cubicBezTo>
                  <a:cubicBezTo>
                    <a:pt x="521" y="2257"/>
                    <a:pt x="521" y="2257"/>
                    <a:pt x="521" y="2257"/>
                  </a:cubicBezTo>
                  <a:cubicBezTo>
                    <a:pt x="576" y="2257"/>
                    <a:pt x="620" y="2299"/>
                    <a:pt x="620" y="2350"/>
                  </a:cubicBezTo>
                  <a:cubicBezTo>
                    <a:pt x="620" y="2400"/>
                    <a:pt x="576" y="2442"/>
                    <a:pt x="521" y="2442"/>
                  </a:cubicBezTo>
                  <a:cubicBezTo>
                    <a:pt x="414" y="2442"/>
                    <a:pt x="414" y="2442"/>
                    <a:pt x="414" y="2442"/>
                  </a:cubicBezTo>
                  <a:cubicBezTo>
                    <a:pt x="414" y="2822"/>
                    <a:pt x="414" y="2822"/>
                    <a:pt x="414" y="2822"/>
                  </a:cubicBezTo>
                  <a:cubicBezTo>
                    <a:pt x="2045" y="2822"/>
                    <a:pt x="2045" y="2822"/>
                    <a:pt x="2045" y="2822"/>
                  </a:cubicBezTo>
                  <a:cubicBezTo>
                    <a:pt x="2045" y="188"/>
                    <a:pt x="2045" y="188"/>
                    <a:pt x="2045" y="188"/>
                  </a:cubicBezTo>
                  <a:cubicBezTo>
                    <a:pt x="421" y="188"/>
                    <a:pt x="421" y="188"/>
                    <a:pt x="421" y="188"/>
                  </a:cubicBezTo>
                  <a:cubicBezTo>
                    <a:pt x="419" y="188"/>
                    <a:pt x="417" y="188"/>
                    <a:pt x="415" y="188"/>
                  </a:cubicBezTo>
                  <a:close/>
                  <a:moveTo>
                    <a:pt x="2555" y="282"/>
                  </a:moveTo>
                  <a:cubicBezTo>
                    <a:pt x="2555" y="230"/>
                    <a:pt x="2509" y="188"/>
                    <a:pt x="2453" y="188"/>
                  </a:cubicBezTo>
                  <a:cubicBezTo>
                    <a:pt x="2249" y="188"/>
                    <a:pt x="2249" y="188"/>
                    <a:pt x="2249" y="188"/>
                  </a:cubicBezTo>
                  <a:cubicBezTo>
                    <a:pt x="2249" y="2822"/>
                    <a:pt x="2249" y="2822"/>
                    <a:pt x="2249" y="2822"/>
                  </a:cubicBezTo>
                  <a:cubicBezTo>
                    <a:pt x="2453" y="2822"/>
                    <a:pt x="2453" y="2822"/>
                    <a:pt x="2453" y="2822"/>
                  </a:cubicBezTo>
                  <a:cubicBezTo>
                    <a:pt x="2509" y="2822"/>
                    <a:pt x="2555" y="2780"/>
                    <a:pt x="2555" y="2728"/>
                  </a:cubicBezTo>
                  <a:lnTo>
                    <a:pt x="2555" y="282"/>
                  </a:lnTo>
                  <a:close/>
                  <a:moveTo>
                    <a:pt x="2555" y="282"/>
                  </a:moveTo>
                  <a:cubicBezTo>
                    <a:pt x="2555" y="282"/>
                    <a:pt x="2555" y="282"/>
                    <a:pt x="2555" y="282"/>
                  </a:cubicBezTo>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cxnSp>
        <p:nvCxnSpPr>
          <p:cNvPr id="19" name="直接连接符 18">
            <a:extLst>
              <a:ext uri="{FF2B5EF4-FFF2-40B4-BE49-F238E27FC236}">
                <a16:creationId xmlns:a16="http://schemas.microsoft.com/office/drawing/2014/main" id="{7987151B-9035-44E9-940E-CD2F812AB566}"/>
              </a:ext>
            </a:extLst>
          </p:cNvPr>
          <p:cNvCxnSpPr>
            <a:cxnSpLocks/>
          </p:cNvCxnSpPr>
          <p:nvPr/>
        </p:nvCxnSpPr>
        <p:spPr>
          <a:xfrm>
            <a:off x="3937839" y="3934397"/>
            <a:ext cx="4349635" cy="0"/>
          </a:xfrm>
          <a:prstGeom prst="line">
            <a:avLst/>
          </a:prstGeom>
          <a:noFill/>
          <a:ln w="6350" cap="flat" cmpd="sng" algn="ctr">
            <a:solidFill>
              <a:sysClr val="window" lastClr="FFFFFF"/>
            </a:solidFill>
            <a:prstDash val="solid"/>
            <a:miter lim="800000"/>
          </a:ln>
          <a:effectLst/>
        </p:spPr>
      </p:cxnSp>
      <p:sp>
        <p:nvSpPr>
          <p:cNvPr id="10" name="矩形 9">
            <a:extLst>
              <a:ext uri="{FF2B5EF4-FFF2-40B4-BE49-F238E27FC236}">
                <a16:creationId xmlns:a16="http://schemas.microsoft.com/office/drawing/2014/main" id="{6124F5F1-A1D6-416E-805A-06023F910F7A}"/>
              </a:ext>
            </a:extLst>
          </p:cNvPr>
          <p:cNvSpPr/>
          <p:nvPr/>
        </p:nvSpPr>
        <p:spPr>
          <a:xfrm>
            <a:off x="1672087" y="2761147"/>
            <a:ext cx="8881138" cy="1200329"/>
          </a:xfrm>
          <a:prstGeom prst="rect">
            <a:avLst/>
          </a:prstGeom>
        </p:spPr>
        <p:txBody>
          <a:bodyPr wrap="square">
            <a:spAutoFit/>
          </a:bodyPr>
          <a:lstStyle/>
          <a:p>
            <a:pPr algn="ctr" defTabSz="914377">
              <a:defRPr/>
            </a:pPr>
            <a:r>
              <a:rPr lang="en-US" altLang="zh-CN" sz="3600">
                <a:solidFill>
                  <a:schemeClr val="bg1"/>
                </a:solidFill>
                <a:latin typeface="微软雅黑" panose="020B0503020204020204" pitchFamily="34" charset="-122"/>
                <a:ea typeface="微软雅黑" panose="020B0503020204020204" pitchFamily="34" charset="-122"/>
              </a:rPr>
              <a:t>Logistics truck autonomous driving     simulation demonstration</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9E3F589C-3F7C-289E-3DA0-A387C63D7791}"/>
              </a:ext>
            </a:extLst>
          </p:cNvPr>
          <p:cNvSpPr/>
          <p:nvPr/>
        </p:nvSpPr>
        <p:spPr>
          <a:xfrm>
            <a:off x="3203510" y="4096853"/>
            <a:ext cx="5784979" cy="584775"/>
          </a:xfrm>
          <a:prstGeom prst="rect">
            <a:avLst/>
          </a:prstGeom>
        </p:spPr>
        <p:txBody>
          <a:bodyPr wrap="square">
            <a:spAutoFit/>
          </a:bodyPr>
          <a:lstStyle/>
          <a:p>
            <a:pPr algn="ctr" defTabSz="914377">
              <a:defRPr/>
            </a:pPr>
            <a:r>
              <a:rPr lang="en-US" altLang="zh-CN" sz="1600" dirty="0">
                <a:solidFill>
                  <a:prstClr val="white"/>
                </a:solidFill>
                <a:latin typeface="微软雅黑 Light" panose="020B0502040204020203" pitchFamily="34" charset="-122"/>
                <a:ea typeface="微软雅黑 Light" panose="020B0502040204020203" pitchFamily="34" charset="-122"/>
              </a:rPr>
              <a:t>LOGISTICS TRUCK AUTOMATED DRIVING SIMULATION DEMONSTRATION</a:t>
            </a:r>
            <a:endParaRPr lang="en" altLang="zh-CN" sz="1600" dirty="0">
              <a:solidFill>
                <a:prstClr val="white"/>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0326083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4531</TotalTime>
  <Words>1366</Words>
  <Application>Microsoft Office PowerPoint</Application>
  <PresentationFormat>ワイド画面</PresentationFormat>
  <Paragraphs>149</Paragraphs>
  <Slides>15</Slides>
  <Notes>6</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15</vt:i4>
      </vt:variant>
    </vt:vector>
  </HeadingPairs>
  <TitlesOfParts>
    <vt:vector size="27" baseType="lpstr">
      <vt:lpstr>等线</vt:lpstr>
      <vt:lpstr>等线 Light</vt:lpstr>
      <vt:lpstr>Microsoft YaHei</vt:lpstr>
      <vt:lpstr>Microsoft YaHei</vt:lpstr>
      <vt:lpstr>微软雅黑 Light</vt:lpstr>
      <vt:lpstr>Arial</vt:lpstr>
      <vt:lpstr>Calibri</vt:lpstr>
      <vt:lpstr>Century Gothic</vt:lpstr>
      <vt:lpstr>Segoe UI Symbol</vt:lpstr>
      <vt:lpstr>Times New Roman</vt:lpstr>
      <vt:lpstr>Wingdings</vt:lpstr>
      <vt:lpstr>Office 主题​​</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粟村 あかり</cp:lastModifiedBy>
  <cp:revision>535</cp:revision>
  <dcterms:created xsi:type="dcterms:W3CDTF">2018-01-24T21:08:07Z</dcterms:created>
  <dcterms:modified xsi:type="dcterms:W3CDTF">2025-09-30T05:41:28Z</dcterms:modified>
</cp:coreProperties>
</file>