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8" r:id="rId3"/>
    <p:sldId id="257" r:id="rId4"/>
    <p:sldId id="263" r:id="rId5"/>
    <p:sldId id="270" r:id="rId6"/>
    <p:sldId id="267" r:id="rId7"/>
  </p:sldIdLst>
  <p:sldSz cx="18288000" cy="10287000"/>
  <p:notesSz cx="6858000" cy="9144000"/>
  <p:embeddedFontLst>
    <p:embeddedFont>
      <p:font typeface="Hauora Regular" panose="020B0600000101010101" charset="0"/>
      <p:regular r:id="rId8"/>
    </p:embeddedFont>
    <p:embeddedFont>
      <p:font typeface="Prompt Bold" panose="020B0600000101010101" charset="-34"/>
      <p:bold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3D60"/>
    <a:srgbClr val="2948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248" autoAdjust="0"/>
    <p:restoredTop sz="94622" autoAdjust="0"/>
  </p:normalViewPr>
  <p:slideViewPr>
    <p:cSldViewPr>
      <p:cViewPr varScale="1">
        <p:scale>
          <a:sx n="46" d="100"/>
          <a:sy n="46" d="100"/>
        </p:scale>
        <p:origin x="1170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95000"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609600" y="3086100"/>
            <a:ext cx="15367000" cy="1689100"/>
          </a:xfrm>
          <a:prstGeom prst="rect">
            <a:avLst/>
          </a:prstGeom>
          <a:effectLst>
            <a:outerShdw blurRad="312797" dist="66358" dir="5400000">
              <a:srgbClr val="000000">
                <a:alpha val="16000"/>
              </a:srgbClr>
            </a:outerShdw>
          </a:effectLst>
        </p:spPr>
        <p:txBody>
          <a:bodyPr lIns="0" tIns="0" rIns="0" bIns="0" rtlCol="0" anchor="t"/>
          <a:lstStyle/>
          <a:p>
            <a:pPr lvl="0">
              <a:lnSpc>
                <a:spcPct val="99600"/>
              </a:lnSpc>
            </a:pPr>
            <a:r>
              <a:rPr lang="en-US" sz="9500" dirty="0">
                <a:solidFill>
                  <a:srgbClr val="FFFFFF"/>
                </a:solidFill>
                <a:latin typeface="Prompt Bold"/>
              </a:rPr>
              <a:t>PRISM</a:t>
            </a:r>
          </a:p>
          <a:p>
            <a:pPr lvl="0">
              <a:lnSpc>
                <a:spcPct val="99600"/>
              </a:lnSpc>
            </a:pPr>
            <a:r>
              <a:rPr lang="en-US" sz="3600" dirty="0">
                <a:solidFill>
                  <a:srgbClr val="FFFFFF"/>
                </a:solidFill>
                <a:latin typeface="Prompt Bold"/>
              </a:rPr>
              <a:t>(Pedestrian Risk Insight &amp; Safety Matrix)</a:t>
            </a:r>
            <a:endParaRPr lang="en-US" sz="9500" b="0" i="0" u="none" strike="noStrike" dirty="0">
              <a:solidFill>
                <a:srgbClr val="FFFFFF"/>
              </a:solidFill>
              <a:latin typeface="Prompt Bold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609600" y="736600"/>
            <a:ext cx="3048000" cy="355600"/>
          </a:xfrm>
          <a:prstGeom prst="rect">
            <a:avLst/>
          </a:prstGeom>
          <a:effectLst>
            <a:outerShdw blurRad="65853" dist="13970" dir="5400000">
              <a:srgbClr val="000000">
                <a:alpha val="24000"/>
              </a:srgbClr>
            </a:outerShdw>
          </a:effectLst>
        </p:spPr>
        <p:txBody>
          <a:bodyPr lIns="0" tIns="0" rIns="0" bIns="0" rtlCol="0" anchor="t"/>
          <a:lstStyle/>
          <a:p>
            <a:pPr lvl="0" algn="l">
              <a:lnSpc>
                <a:spcPct val="99600"/>
              </a:lnSpc>
            </a:pPr>
            <a:r>
              <a:rPr lang="en-US" sz="2000" b="0" i="0" u="none" strike="noStrike" dirty="0">
                <a:solidFill>
                  <a:srgbClr val="FFFFFF"/>
                </a:solidFill>
                <a:latin typeface="Prompt Bold"/>
              </a:rPr>
              <a:t>CPWC2025-0029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09600" y="5511801"/>
            <a:ext cx="4546600" cy="393700"/>
          </a:xfrm>
          <a:prstGeom prst="rect">
            <a:avLst/>
          </a:prstGeom>
          <a:effectLst>
            <a:outerShdw blurRad="72436" dist="15367" dir="5400000">
              <a:srgbClr val="000000">
                <a:alpha val="24000"/>
              </a:srgbClr>
            </a:outerShdw>
          </a:effectLst>
        </p:spPr>
        <p:txBody>
          <a:bodyPr lIns="0" tIns="0" rIns="0" bIns="0" rtlCol="0" anchor="t"/>
          <a:lstStyle/>
          <a:p>
            <a:pPr lvl="0" algn="l">
              <a:lnSpc>
                <a:spcPct val="99600"/>
              </a:lnSpc>
            </a:pPr>
            <a:r>
              <a:rPr lang="en-US" sz="2200" dirty="0">
                <a:solidFill>
                  <a:srgbClr val="FFFFFF"/>
                </a:solidFill>
                <a:latin typeface="Prompt Bold" panose="020B0600000101010101" charset="-34"/>
                <a:cs typeface="Prompt Bold" panose="020B0600000101010101" charset="-34"/>
              </a:rPr>
              <a:t>TEAM </a:t>
            </a:r>
            <a:r>
              <a:rPr lang="en-US" sz="2200" dirty="0" err="1">
                <a:solidFill>
                  <a:srgbClr val="FFFFFF"/>
                </a:solidFill>
                <a:latin typeface="Prompt Bold" panose="020B0600000101010101" charset="-34"/>
                <a:cs typeface="Prompt Bold" panose="020B0600000101010101" charset="-34"/>
              </a:rPr>
              <a:t>WINter</a:t>
            </a:r>
            <a:endParaRPr lang="en-US" sz="2200" b="0" i="0" u="none" strike="noStrike" dirty="0">
              <a:solidFill>
                <a:srgbClr val="FFFFFF"/>
              </a:solidFill>
              <a:latin typeface="Prompt Bold" panose="020B0600000101010101" charset="-34"/>
              <a:cs typeface="Prompt Bold" panose="020B0600000101010101" charset="-34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폰트, 도표, 디자인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DB7146C0-D5A3-D8A6-C7CA-508CDE9C43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2050" y="2819400"/>
            <a:ext cx="10287000" cy="6858000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609600" y="1739900"/>
            <a:ext cx="12103100" cy="13335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>
              <a:lnSpc>
                <a:spcPct val="99600"/>
              </a:lnSpc>
            </a:pPr>
            <a:r>
              <a:rPr lang="en-US" sz="7500" dirty="0">
                <a:solidFill>
                  <a:srgbClr val="1D3D60"/>
                </a:solidFill>
                <a:latin typeface="Prompt Bold"/>
              </a:rPr>
              <a:t>System Architecture</a:t>
            </a:r>
            <a:endParaRPr lang="en-US" sz="7500" b="0" i="0" u="none" strike="noStrike" dirty="0">
              <a:solidFill>
                <a:srgbClr val="1D3D60"/>
              </a:solidFill>
              <a:latin typeface="Prompt Bold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635000" y="774700"/>
            <a:ext cx="3048000" cy="3556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99600"/>
              </a:lnSpc>
            </a:pPr>
            <a:r>
              <a:rPr lang="en-US" sz="2000" b="0" i="0" u="none" strike="noStrike" dirty="0">
                <a:solidFill>
                  <a:srgbClr val="1D3D60"/>
                </a:solidFill>
                <a:latin typeface="Prompt Bold"/>
              </a:rPr>
              <a:t>PRISM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4617700" y="774700"/>
            <a:ext cx="3048000" cy="3175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r">
              <a:lnSpc>
                <a:spcPct val="99600"/>
              </a:lnSpc>
            </a:pPr>
            <a:r>
              <a:rPr lang="en-US" dirty="0">
                <a:solidFill>
                  <a:srgbClr val="1D3D60"/>
                </a:solidFill>
                <a:latin typeface="Prompt Bold" panose="020B0600000101010101" charset="-34"/>
                <a:cs typeface="Prompt Bold" panose="020B0600000101010101" charset="-34"/>
              </a:rPr>
              <a:t>TEAM </a:t>
            </a:r>
            <a:r>
              <a:rPr lang="en-US" dirty="0" err="1">
                <a:solidFill>
                  <a:srgbClr val="1D3D60"/>
                </a:solidFill>
                <a:latin typeface="Prompt Bold" panose="020B0600000101010101" charset="-34"/>
                <a:cs typeface="Prompt Bold" panose="020B0600000101010101" charset="-34"/>
              </a:rPr>
              <a:t>WINter</a:t>
            </a:r>
            <a:endParaRPr lang="en-US" sz="1800" b="0" i="0" u="none" strike="noStrike" dirty="0">
              <a:solidFill>
                <a:srgbClr val="1D3D60"/>
              </a:solidFill>
              <a:latin typeface="Prompt Bold" panose="020B0600000101010101" charset="-34"/>
              <a:cs typeface="Prompt Bold" panose="020B0600000101010101" charset="-34"/>
            </a:endParaRPr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7300" y="4660900"/>
            <a:ext cx="1155700" cy="1371600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14500" y="4686300"/>
            <a:ext cx="1498600" cy="1333500"/>
          </a:xfrm>
          <a:prstGeom prst="rect">
            <a:avLst/>
          </a:prstGeom>
        </p:spPr>
      </p:pic>
      <p:sp>
        <p:nvSpPr>
          <p:cNvPr id="21" name="TextBox 21"/>
          <p:cNvSpPr txBox="1"/>
          <p:nvPr/>
        </p:nvSpPr>
        <p:spPr>
          <a:xfrm>
            <a:off x="2032000" y="6248400"/>
            <a:ext cx="2171700" cy="5969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ctr">
              <a:lnSpc>
                <a:spcPct val="99600"/>
              </a:lnSpc>
            </a:pPr>
            <a:r>
              <a:rPr lang="en-US" sz="1800" b="0" i="0" u="none" strike="noStrike">
                <a:solidFill>
                  <a:srgbClr val="FFFFFF"/>
                </a:solidFill>
                <a:latin typeface="Hauora Regular"/>
              </a:rPr>
              <a:t>add a short description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4071600" y="6248400"/>
            <a:ext cx="2171700" cy="5969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ctr">
              <a:lnSpc>
                <a:spcPct val="99600"/>
              </a:lnSpc>
            </a:pPr>
            <a:r>
              <a:rPr lang="en-US" sz="1800" b="0" i="0" u="none" strike="noStrike">
                <a:solidFill>
                  <a:srgbClr val="FFFFFF"/>
                </a:solidFill>
                <a:latin typeface="Hauora Regular"/>
              </a:rPr>
              <a:t>add a short description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2A1FE3D-0507-BED3-3DB9-82F3E43CAAD9}"/>
              </a:ext>
            </a:extLst>
          </p:cNvPr>
          <p:cNvSpPr txBox="1"/>
          <p:nvPr/>
        </p:nvSpPr>
        <p:spPr>
          <a:xfrm>
            <a:off x="2527300" y="8726880"/>
            <a:ext cx="12636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>
                <a:latin typeface="Prompt Bold" panose="020B0600000101010101" charset="-34"/>
                <a:cs typeface="Prompt Bold" panose="020B0600000101010101" charset="-34"/>
              </a:rPr>
              <a:t>We built it using YOLOv5, </a:t>
            </a:r>
            <a:r>
              <a:rPr lang="en-US" altLang="ko-KR" sz="2400" dirty="0" err="1">
                <a:latin typeface="Prompt Bold" panose="020B0600000101010101" charset="-34"/>
                <a:cs typeface="Prompt Bold" panose="020B0600000101010101" charset="-34"/>
              </a:rPr>
              <a:t>VoxOcc</a:t>
            </a:r>
            <a:r>
              <a:rPr lang="en-US" altLang="ko-KR" sz="2400" dirty="0">
                <a:latin typeface="Prompt Bold" panose="020B0600000101010101" charset="-34"/>
                <a:cs typeface="Prompt Bold" panose="020B0600000101010101" charset="-34"/>
              </a:rPr>
              <a:t> (voxel-based collision detection), and Gemma.</a:t>
            </a:r>
            <a:endParaRPr lang="ko-KR" altLang="en-US" sz="2400" dirty="0">
              <a:latin typeface="Prompt Bold" panose="020B0600000101010101" charset="-34"/>
              <a:cs typeface="Prompt Bold" panose="020B0600000101010101" charset="-34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9" y="6972300"/>
            <a:ext cx="18288000" cy="3467100"/>
          </a:xfrm>
          <a:prstGeom prst="rect">
            <a:avLst/>
          </a:prstGeom>
        </p:spPr>
      </p:pic>
      <p:sp>
        <p:nvSpPr>
          <p:cNvPr id="10" name="TextBox 10"/>
          <p:cNvSpPr txBox="1"/>
          <p:nvPr/>
        </p:nvSpPr>
        <p:spPr>
          <a:xfrm>
            <a:off x="609600" y="1828800"/>
            <a:ext cx="15316200" cy="13335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99600"/>
              </a:lnSpc>
            </a:pPr>
            <a:r>
              <a:rPr lang="en-US" sz="7500" b="0" i="0" u="none" strike="noStrike" dirty="0">
                <a:solidFill>
                  <a:srgbClr val="1D3D60"/>
                </a:solidFill>
                <a:latin typeface="Prompt Bold"/>
              </a:rPr>
              <a:t>PRISM FUNCTIONS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4617700" y="774700"/>
            <a:ext cx="3048000" cy="3175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r">
              <a:lnSpc>
                <a:spcPct val="99600"/>
              </a:lnSpc>
            </a:pPr>
            <a:r>
              <a:rPr lang="en-US" sz="1800" b="0" i="0" u="none" strike="noStrike" dirty="0">
                <a:solidFill>
                  <a:srgbClr val="1D3D60"/>
                </a:solidFill>
                <a:latin typeface="Prompt Bold" panose="020B0600000101010101" charset="-34"/>
                <a:cs typeface="Prompt Bold" panose="020B0600000101010101" charset="-34"/>
              </a:rPr>
              <a:t>TEAM </a:t>
            </a:r>
            <a:r>
              <a:rPr lang="en-US" sz="1800" b="0" i="0" u="none" strike="noStrike" dirty="0" err="1">
                <a:solidFill>
                  <a:srgbClr val="1D3D60"/>
                </a:solidFill>
                <a:latin typeface="Prompt Bold" panose="020B0600000101010101" charset="-34"/>
                <a:cs typeface="Prompt Bold" panose="020B0600000101010101" charset="-34"/>
              </a:rPr>
              <a:t>WINter</a:t>
            </a:r>
            <a:endParaRPr lang="en-US" sz="1800" b="0" i="0" u="none" strike="noStrike" dirty="0">
              <a:solidFill>
                <a:srgbClr val="1D3D60"/>
              </a:solidFill>
              <a:latin typeface="Prompt Bold" panose="020B0600000101010101" charset="-34"/>
              <a:cs typeface="Prompt Bold" panose="020B0600000101010101" charset="-34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828800" y="4149583"/>
            <a:ext cx="4152900" cy="678788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>
              <a:lnSpc>
                <a:spcPct val="99600"/>
              </a:lnSpc>
            </a:pPr>
            <a:r>
              <a:rPr lang="en-US" altLang="ko-KR" sz="2400" dirty="0">
                <a:solidFill>
                  <a:srgbClr val="1D3D60"/>
                </a:solidFill>
                <a:latin typeface="Prompt Bold" panose="020B0600000101010101" charset="-34"/>
                <a:cs typeface="Prompt Bold" panose="020B0600000101010101" charset="-34"/>
              </a:rPr>
              <a:t>1. Risk-Aware </a:t>
            </a:r>
          </a:p>
          <a:p>
            <a:pPr lvl="0">
              <a:lnSpc>
                <a:spcPct val="99600"/>
              </a:lnSpc>
            </a:pPr>
            <a:r>
              <a:rPr lang="en-US" altLang="ko-KR" sz="2400" dirty="0">
                <a:solidFill>
                  <a:srgbClr val="1D3D60"/>
                </a:solidFill>
                <a:latin typeface="Prompt Bold" panose="020B0600000101010101" charset="-34"/>
                <a:cs typeface="Prompt Bold" panose="020B0600000101010101" charset="-34"/>
              </a:rPr>
              <a:t>   Automatic Braking</a:t>
            </a:r>
            <a:endParaRPr lang="en-US" sz="2400" b="0" i="0" u="none" strike="noStrike" dirty="0">
              <a:solidFill>
                <a:srgbClr val="1D3D60"/>
              </a:solidFill>
              <a:latin typeface="Prompt Bold" panose="020B0600000101010101" charset="-34"/>
              <a:cs typeface="Prompt Bold" panose="020B0600000101010101" charset="-34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2159000" y="5203494"/>
            <a:ext cx="2946400" cy="13716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>
              <a:lnSpc>
                <a:spcPct val="116199"/>
              </a:lnSpc>
            </a:pPr>
            <a:r>
              <a:rPr lang="en-US" altLang="ko-KR" dirty="0">
                <a:solidFill>
                  <a:srgbClr val="294869"/>
                </a:solidFill>
                <a:latin typeface="Hauora Regular" panose="020B0600000101010101" charset="0"/>
                <a:cs typeface="Prompt Bold" panose="020B0600000101010101" charset="-34"/>
              </a:rPr>
              <a:t>The control system reads the JSONL file from </a:t>
            </a:r>
            <a:r>
              <a:rPr lang="en-US" altLang="ko-KR" dirty="0" err="1">
                <a:solidFill>
                  <a:srgbClr val="294869"/>
                </a:solidFill>
                <a:latin typeface="Hauora Regular" panose="020B0600000101010101" charset="0"/>
                <a:cs typeface="Prompt Bold" panose="020B0600000101010101" charset="-34"/>
              </a:rPr>
              <a:t>VoxOcc</a:t>
            </a:r>
            <a:r>
              <a:rPr lang="en-US" altLang="ko-KR" dirty="0">
                <a:solidFill>
                  <a:srgbClr val="294869"/>
                </a:solidFill>
                <a:latin typeface="Hauora Regular" panose="020B0600000101010101" charset="0"/>
                <a:cs typeface="Prompt Bold" panose="020B0600000101010101" charset="-34"/>
              </a:rPr>
              <a:t> and applies braking when a hazard is detected.</a:t>
            </a:r>
            <a:endParaRPr lang="en-US" sz="1800" b="0" i="0" u="none" strike="noStrike" dirty="0">
              <a:solidFill>
                <a:srgbClr val="294869"/>
              </a:solidFill>
              <a:latin typeface="Hauora Regular" panose="020B0600000101010101" charset="0"/>
              <a:cs typeface="Prompt Bold" panose="020B0600000101010101" charset="-34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7086600" y="4098214"/>
            <a:ext cx="2628900" cy="6223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>
              <a:lnSpc>
                <a:spcPct val="99600"/>
              </a:lnSpc>
            </a:pPr>
            <a:r>
              <a:rPr lang="en-US" altLang="ko-KR" sz="2400" dirty="0">
                <a:solidFill>
                  <a:srgbClr val="1D3D60"/>
                </a:solidFill>
                <a:latin typeface="Prompt Bold" panose="020B0600000101010101" charset="-34"/>
                <a:cs typeface="Prompt Bold" panose="020B0600000101010101" charset="-34"/>
              </a:rPr>
              <a:t>2. Braking Event</a:t>
            </a:r>
          </a:p>
          <a:p>
            <a:pPr lvl="0">
              <a:lnSpc>
                <a:spcPct val="99600"/>
              </a:lnSpc>
            </a:pPr>
            <a:r>
              <a:rPr lang="en-US" altLang="ko-KR" sz="2400" dirty="0">
                <a:solidFill>
                  <a:srgbClr val="1D3D60"/>
                </a:solidFill>
                <a:latin typeface="Prompt Bold" panose="020B0600000101010101" charset="-34"/>
                <a:cs typeface="Prompt Bold" panose="020B0600000101010101" charset="-34"/>
              </a:rPr>
              <a:t>    Description</a:t>
            </a:r>
            <a:endParaRPr lang="en-US" sz="2200" b="0" i="0" u="none" strike="noStrike" dirty="0">
              <a:solidFill>
                <a:srgbClr val="1D3D60"/>
              </a:solidFill>
              <a:latin typeface="Prompt Bold" panose="020B0600000101010101" charset="-34"/>
              <a:cs typeface="Prompt Bold" panose="020B0600000101010101" charset="-34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7493000" y="5143500"/>
            <a:ext cx="4000500" cy="21971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>
              <a:lnSpc>
                <a:spcPct val="116199"/>
              </a:lnSpc>
            </a:pPr>
            <a:r>
              <a:rPr lang="en-US" altLang="ko-KR" dirty="0">
                <a:solidFill>
                  <a:srgbClr val="294869"/>
                </a:solidFill>
                <a:latin typeface="Hauora Regular" panose="020B0600000101010101" charset="0"/>
              </a:rPr>
              <a:t>Gemma reads YOLO and </a:t>
            </a:r>
            <a:r>
              <a:rPr lang="en-US" altLang="ko-KR" dirty="0" err="1">
                <a:solidFill>
                  <a:srgbClr val="294869"/>
                </a:solidFill>
                <a:latin typeface="Hauora Regular" panose="020B0600000101010101" charset="0"/>
              </a:rPr>
              <a:t>VoxOcc</a:t>
            </a:r>
            <a:r>
              <a:rPr lang="en-US" altLang="ko-KR" dirty="0">
                <a:solidFill>
                  <a:srgbClr val="294869"/>
                </a:solidFill>
                <a:latin typeface="Hauora Regular" panose="020B0600000101010101" charset="0"/>
              </a:rPr>
              <a:t> JSONL outputs and presents collision risk, probability, and the cause of braking to the driver through the GUI.</a:t>
            </a:r>
            <a:endParaRPr lang="en-US" sz="1800" b="0" i="0" u="none" strike="noStrike" dirty="0">
              <a:solidFill>
                <a:srgbClr val="294869"/>
              </a:solidFill>
              <a:latin typeface="Hauora Regular" panose="020B0600000101010101" charset="0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2846050" y="4137829"/>
            <a:ext cx="3543300" cy="11684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>
              <a:lnSpc>
                <a:spcPct val="99600"/>
              </a:lnSpc>
            </a:pPr>
            <a:r>
              <a:rPr lang="en-US" altLang="ko-KR" sz="2400" dirty="0">
                <a:solidFill>
                  <a:srgbClr val="294869"/>
                </a:solidFill>
                <a:latin typeface="Prompt Bold" panose="020B0600000101010101" charset="-34"/>
                <a:cs typeface="Prompt Bold" panose="020B0600000101010101" charset="-34"/>
              </a:rPr>
              <a:t>3. Perception </a:t>
            </a:r>
          </a:p>
          <a:p>
            <a:pPr lvl="0">
              <a:lnSpc>
                <a:spcPct val="99600"/>
              </a:lnSpc>
            </a:pPr>
            <a:r>
              <a:rPr lang="en-US" altLang="ko-KR" sz="2400" dirty="0">
                <a:solidFill>
                  <a:srgbClr val="294869"/>
                </a:solidFill>
                <a:latin typeface="Prompt Bold" panose="020B0600000101010101" charset="-34"/>
                <a:cs typeface="Prompt Bold" panose="020B0600000101010101" charset="-34"/>
              </a:rPr>
              <a:t>   Summary &amp; Warning</a:t>
            </a:r>
            <a:endParaRPr lang="en-US" sz="2200" b="0" i="0" u="none" strike="noStrike" dirty="0">
              <a:solidFill>
                <a:srgbClr val="294869"/>
              </a:solidFill>
              <a:latin typeface="Prompt Bold" panose="020B0600000101010101" charset="-34"/>
              <a:cs typeface="Prompt Bold" panose="020B0600000101010101" charset="-34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3182600" y="5143500"/>
            <a:ext cx="2946400" cy="13081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>
              <a:lnSpc>
                <a:spcPct val="116199"/>
              </a:lnSpc>
            </a:pPr>
            <a:r>
              <a:rPr lang="en-US" altLang="ko-KR" dirty="0">
                <a:solidFill>
                  <a:srgbClr val="294869"/>
                </a:solidFill>
                <a:latin typeface="Hauora Regular" panose="020B0600000101010101" charset="0"/>
              </a:rPr>
              <a:t>After perceiving the surroundings, the system advises the driver to drive safely.</a:t>
            </a:r>
            <a:endParaRPr lang="en-US" sz="1800" b="0" i="0" u="none" strike="noStrike" dirty="0">
              <a:solidFill>
                <a:srgbClr val="294869"/>
              </a:solidFill>
              <a:latin typeface="Hauora Regular" panose="020B0600000101010101" charset="0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2442949" y="7949583"/>
            <a:ext cx="14545102" cy="1291892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>
              <a:lnSpc>
                <a:spcPct val="99600"/>
              </a:lnSpc>
            </a:pPr>
            <a:r>
              <a:rPr lang="en-US" altLang="ko-KR" sz="2800" dirty="0">
                <a:solidFill>
                  <a:srgbClr val="294869"/>
                </a:solidFill>
                <a:latin typeface="Prompt Bold" panose="020B0600000101010101" charset="-34"/>
                <a:cs typeface="Prompt Bold" panose="020B0600000101010101" charset="-34"/>
              </a:rPr>
              <a:t>Currently, PRISM provides warnings and situation explanations via a GUI and performs perception and decision-making using only a single vehicle’s sensors. We will continue to advance it further.</a:t>
            </a:r>
            <a:endParaRPr lang="en-US" sz="2400" b="0" i="0" u="none" strike="noStrike" dirty="0">
              <a:solidFill>
                <a:srgbClr val="294869"/>
              </a:solidFill>
              <a:latin typeface="Prompt Bold" panose="020B0600000101010101" charset="-34"/>
              <a:cs typeface="Prompt Bold" panose="020B0600000101010101" charset="-34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17119600" y="9372600"/>
            <a:ext cx="508000" cy="2921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r">
              <a:lnSpc>
                <a:spcPct val="116199"/>
              </a:lnSpc>
            </a:pPr>
            <a:r>
              <a:rPr lang="en-US" sz="1600" b="0" i="0" u="none" strike="noStrike">
                <a:solidFill>
                  <a:srgbClr val="1D3D60"/>
                </a:solidFill>
                <a:latin typeface="Hauora Regular"/>
              </a:rPr>
              <a:t>2</a:t>
            </a:r>
          </a:p>
        </p:txBody>
      </p:sp>
      <p:sp>
        <p:nvSpPr>
          <p:cNvPr id="28" name="TextBox 7">
            <a:extLst>
              <a:ext uri="{FF2B5EF4-FFF2-40B4-BE49-F238E27FC236}">
                <a16:creationId xmlns:a16="http://schemas.microsoft.com/office/drawing/2014/main" id="{11CF4946-CCF5-E677-AFED-636897B05F87}"/>
              </a:ext>
            </a:extLst>
          </p:cNvPr>
          <p:cNvSpPr txBox="1"/>
          <p:nvPr/>
        </p:nvSpPr>
        <p:spPr>
          <a:xfrm>
            <a:off x="635000" y="774700"/>
            <a:ext cx="3048000" cy="3556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99600"/>
              </a:lnSpc>
            </a:pPr>
            <a:r>
              <a:rPr lang="en-US" sz="2000" b="0" i="0" u="none" strike="noStrike" dirty="0">
                <a:solidFill>
                  <a:srgbClr val="1D3D60"/>
                </a:solidFill>
                <a:latin typeface="Prompt Bold"/>
              </a:rPr>
              <a:t>PRISM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3D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8"/>
          <p:cNvSpPr txBox="1"/>
          <p:nvPr/>
        </p:nvSpPr>
        <p:spPr>
          <a:xfrm>
            <a:off x="609600" y="1828800"/>
            <a:ext cx="12103100" cy="13335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99600"/>
              </a:lnSpc>
            </a:pPr>
            <a:r>
              <a:rPr lang="en-US" sz="7500" b="0" i="0" u="none" strike="noStrike" dirty="0">
                <a:solidFill>
                  <a:srgbClr val="FFFFFF"/>
                </a:solidFill>
                <a:latin typeface="Prompt Bold"/>
              </a:rPr>
              <a:t>FUTURE 1 – TTS, STT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4617700" y="774700"/>
            <a:ext cx="3048000" cy="3175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r">
              <a:lnSpc>
                <a:spcPct val="99600"/>
              </a:lnSpc>
            </a:pPr>
            <a:r>
              <a:rPr lang="en-US" sz="1800" b="0" i="0" u="none" strike="noStrike" dirty="0">
                <a:solidFill>
                  <a:srgbClr val="FFFFFF"/>
                </a:solidFill>
                <a:latin typeface="Prompt Bold" panose="020B0600000101010101" charset="-34"/>
                <a:cs typeface="Prompt Bold" panose="020B0600000101010101" charset="-34"/>
              </a:rPr>
              <a:t>TEAM </a:t>
            </a:r>
            <a:r>
              <a:rPr lang="en-US" sz="1800" b="0" i="0" u="none" strike="noStrike" dirty="0" err="1">
                <a:solidFill>
                  <a:srgbClr val="FFFFFF"/>
                </a:solidFill>
                <a:latin typeface="Prompt Bold" panose="020B0600000101010101" charset="-34"/>
                <a:cs typeface="Prompt Bold" panose="020B0600000101010101" charset="-34"/>
              </a:rPr>
              <a:t>WINter</a:t>
            </a:r>
            <a:endParaRPr lang="en-US" sz="1800" b="0" i="0" u="none" strike="noStrike" dirty="0">
              <a:solidFill>
                <a:srgbClr val="FFFFFF"/>
              </a:solidFill>
              <a:latin typeface="Prompt Bold" panose="020B0600000101010101" charset="-34"/>
              <a:cs typeface="Prompt Bold" panose="020B0600000101010101" charset="-34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143000" y="5480050"/>
            <a:ext cx="6369050" cy="297815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ctr">
              <a:lnSpc>
                <a:spcPct val="99600"/>
              </a:lnSpc>
            </a:pPr>
            <a:r>
              <a:rPr lang="en-US" sz="2800" dirty="0">
                <a:solidFill>
                  <a:srgbClr val="FFFFFF"/>
                </a:solidFill>
                <a:latin typeface="Prompt Bold" panose="020B0600000101010101" charset="-34"/>
                <a:cs typeface="Prompt Bold" panose="020B0600000101010101" charset="-34"/>
              </a:rPr>
              <a:t>We plan to add STT and TTS capabilities to upgrade the current </a:t>
            </a:r>
          </a:p>
          <a:p>
            <a:pPr lvl="0" algn="ctr">
              <a:lnSpc>
                <a:spcPct val="99600"/>
              </a:lnSpc>
            </a:pPr>
            <a:r>
              <a:rPr lang="en-US" sz="2800" dirty="0">
                <a:solidFill>
                  <a:srgbClr val="FFFFFF"/>
                </a:solidFill>
                <a:latin typeface="Prompt Bold" panose="020B0600000101010101" charset="-34"/>
                <a:cs typeface="Prompt Bold" panose="020B0600000101010101" charset="-34"/>
              </a:rPr>
              <a:t>GUI-based system so it can interact directly with the driver.</a:t>
            </a:r>
            <a:endParaRPr lang="en-US" sz="2800" b="0" i="0" u="none" strike="noStrike" dirty="0">
              <a:solidFill>
                <a:srgbClr val="FFFFFF"/>
              </a:solidFill>
              <a:latin typeface="Prompt Bold" panose="020B0600000101010101" charset="-34"/>
              <a:cs typeface="Prompt Bold" panose="020B0600000101010101" charset="-34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7119600" y="9372600"/>
            <a:ext cx="508000" cy="2921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r">
              <a:lnSpc>
                <a:spcPct val="116199"/>
              </a:lnSpc>
            </a:pPr>
            <a:r>
              <a:rPr lang="en-US" sz="1600" b="0" i="0" u="none" strike="noStrike">
                <a:solidFill>
                  <a:srgbClr val="1D3D60"/>
                </a:solidFill>
                <a:latin typeface="Hauora Regular"/>
              </a:rPr>
              <a:t>8</a:t>
            </a:r>
          </a:p>
        </p:txBody>
      </p:sp>
      <p:sp>
        <p:nvSpPr>
          <p:cNvPr id="21" name="TextBox 7">
            <a:extLst>
              <a:ext uri="{FF2B5EF4-FFF2-40B4-BE49-F238E27FC236}">
                <a16:creationId xmlns:a16="http://schemas.microsoft.com/office/drawing/2014/main" id="{1C75C57F-5218-8623-2E7B-097EEE503BD7}"/>
              </a:ext>
            </a:extLst>
          </p:cNvPr>
          <p:cNvSpPr txBox="1"/>
          <p:nvPr/>
        </p:nvSpPr>
        <p:spPr>
          <a:xfrm>
            <a:off x="635000" y="774700"/>
            <a:ext cx="3048000" cy="3556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99600"/>
              </a:lnSpc>
            </a:pPr>
            <a:r>
              <a:rPr lang="en-US" sz="2000" b="0" i="0" u="none" strike="noStrike" dirty="0">
                <a:solidFill>
                  <a:schemeClr val="bg1"/>
                </a:solidFill>
                <a:latin typeface="Prompt Bold"/>
              </a:rPr>
              <a:t>PRISM</a:t>
            </a:r>
          </a:p>
        </p:txBody>
      </p:sp>
      <p:pic>
        <p:nvPicPr>
          <p:cNvPr id="23" name="그림 22" descr="그래픽, 스크린샷, 만화 영화, 클립아트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5CC0A876-2BA7-690D-96F7-ABAD08147B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2107" y="3620313"/>
            <a:ext cx="9011493" cy="505297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3D6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A197FE-C1F6-A1D7-88B6-1BE0B32916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도로, 야외, 인프라, 차선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34697DE8-8517-7115-9D6F-DD8205DAF1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2107" y="3620312"/>
            <a:ext cx="9011493" cy="5052973"/>
          </a:xfrm>
          <a:prstGeom prst="rect">
            <a:avLst/>
          </a:prstGeom>
        </p:spPr>
      </p:pic>
      <p:sp>
        <p:nvSpPr>
          <p:cNvPr id="8" name="TextBox 8">
            <a:extLst>
              <a:ext uri="{FF2B5EF4-FFF2-40B4-BE49-F238E27FC236}">
                <a16:creationId xmlns:a16="http://schemas.microsoft.com/office/drawing/2014/main" id="{9394CC84-715A-3D5E-582A-35128C2F421D}"/>
              </a:ext>
            </a:extLst>
          </p:cNvPr>
          <p:cNvSpPr txBox="1"/>
          <p:nvPr/>
        </p:nvSpPr>
        <p:spPr>
          <a:xfrm>
            <a:off x="609600" y="1828800"/>
            <a:ext cx="12103100" cy="13335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99600"/>
              </a:lnSpc>
            </a:pPr>
            <a:r>
              <a:rPr lang="en-US" sz="7500" b="0" i="0" u="none" strike="noStrike" dirty="0">
                <a:solidFill>
                  <a:srgbClr val="FFFFFF"/>
                </a:solidFill>
                <a:latin typeface="Prompt Bold"/>
              </a:rPr>
              <a:t>FUTURE 2 – </a:t>
            </a:r>
            <a:r>
              <a:rPr lang="en-US" sz="7500" dirty="0">
                <a:solidFill>
                  <a:srgbClr val="FFFFFF"/>
                </a:solidFill>
                <a:latin typeface="Prompt Bold"/>
              </a:rPr>
              <a:t>V2X</a:t>
            </a:r>
            <a:endParaRPr lang="en-US" sz="7500" b="0" i="0" u="none" strike="noStrike" dirty="0">
              <a:solidFill>
                <a:srgbClr val="FFFFFF"/>
              </a:solidFill>
              <a:latin typeface="Prompt Bold"/>
            </a:endParaRPr>
          </a:p>
        </p:txBody>
      </p:sp>
      <p:sp>
        <p:nvSpPr>
          <p:cNvPr id="10" name="TextBox 10">
            <a:extLst>
              <a:ext uri="{FF2B5EF4-FFF2-40B4-BE49-F238E27FC236}">
                <a16:creationId xmlns:a16="http://schemas.microsoft.com/office/drawing/2014/main" id="{4D0816AF-DC66-80AC-36D5-129E562B02E7}"/>
              </a:ext>
            </a:extLst>
          </p:cNvPr>
          <p:cNvSpPr txBox="1"/>
          <p:nvPr/>
        </p:nvSpPr>
        <p:spPr>
          <a:xfrm>
            <a:off x="14617700" y="774700"/>
            <a:ext cx="3048000" cy="3175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r">
              <a:lnSpc>
                <a:spcPct val="99600"/>
              </a:lnSpc>
            </a:pPr>
            <a:r>
              <a:rPr lang="en-US" sz="1800" b="0" i="0" u="none" strike="noStrike" dirty="0">
                <a:solidFill>
                  <a:srgbClr val="FFFFFF"/>
                </a:solidFill>
                <a:latin typeface="Prompt Bold" panose="020B0600000101010101" charset="-34"/>
                <a:cs typeface="Prompt Bold" panose="020B0600000101010101" charset="-34"/>
              </a:rPr>
              <a:t>TEAM </a:t>
            </a:r>
            <a:r>
              <a:rPr lang="en-US" sz="1800" b="0" i="0" u="none" strike="noStrike" dirty="0" err="1">
                <a:solidFill>
                  <a:srgbClr val="FFFFFF"/>
                </a:solidFill>
                <a:latin typeface="Prompt Bold" panose="020B0600000101010101" charset="-34"/>
                <a:cs typeface="Prompt Bold" panose="020B0600000101010101" charset="-34"/>
              </a:rPr>
              <a:t>WINter</a:t>
            </a:r>
            <a:endParaRPr lang="en-US" sz="1800" b="0" i="0" u="none" strike="noStrike" dirty="0">
              <a:solidFill>
                <a:srgbClr val="FFFFFF"/>
              </a:solidFill>
              <a:latin typeface="Prompt Bold" panose="020B0600000101010101" charset="-34"/>
              <a:cs typeface="Prompt Bold" panose="020B0600000101010101" charset="-34"/>
            </a:endParaRPr>
          </a:p>
        </p:txBody>
      </p:sp>
      <p:sp>
        <p:nvSpPr>
          <p:cNvPr id="15" name="TextBox 15">
            <a:extLst>
              <a:ext uri="{FF2B5EF4-FFF2-40B4-BE49-F238E27FC236}">
                <a16:creationId xmlns:a16="http://schemas.microsoft.com/office/drawing/2014/main" id="{3CCCCFF6-2430-6862-3CC9-E17F9F697BE7}"/>
              </a:ext>
            </a:extLst>
          </p:cNvPr>
          <p:cNvSpPr txBox="1"/>
          <p:nvPr/>
        </p:nvSpPr>
        <p:spPr>
          <a:xfrm>
            <a:off x="1143000" y="5480050"/>
            <a:ext cx="6369050" cy="202565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ctr">
              <a:lnSpc>
                <a:spcPct val="99600"/>
              </a:lnSpc>
            </a:pPr>
            <a:r>
              <a:rPr lang="en-US" sz="2800" dirty="0">
                <a:solidFill>
                  <a:srgbClr val="FFFFFF"/>
                </a:solidFill>
                <a:latin typeface="Prompt Bold" panose="020B0600000101010101" charset="-34"/>
                <a:cs typeface="Prompt Bold" panose="020B0600000101010101" charset="-34"/>
              </a:rPr>
              <a:t>With V2X, vehicles share their perception data </a:t>
            </a:r>
          </a:p>
          <a:p>
            <a:pPr lvl="0" algn="ctr">
              <a:lnSpc>
                <a:spcPct val="99600"/>
              </a:lnSpc>
            </a:pPr>
            <a:r>
              <a:rPr lang="en-US" sz="2800" dirty="0">
                <a:solidFill>
                  <a:srgbClr val="FFFFFF"/>
                </a:solidFill>
                <a:latin typeface="Prompt Bold" panose="020B0600000101010101" charset="-34"/>
                <a:cs typeface="Prompt Bold" panose="020B0600000101010101" charset="-34"/>
              </a:rPr>
              <a:t>to prevent blind-spot accidents more effectively.</a:t>
            </a:r>
            <a:endParaRPr lang="en-US" sz="2800" b="0" i="0" u="none" strike="noStrike" dirty="0">
              <a:solidFill>
                <a:srgbClr val="FFFFFF"/>
              </a:solidFill>
              <a:latin typeface="Prompt Bold" panose="020B0600000101010101" charset="-34"/>
              <a:cs typeface="Prompt Bold" panose="020B0600000101010101" charset="-34"/>
            </a:endParaRPr>
          </a:p>
        </p:txBody>
      </p:sp>
      <p:sp>
        <p:nvSpPr>
          <p:cNvPr id="19" name="TextBox 19">
            <a:extLst>
              <a:ext uri="{FF2B5EF4-FFF2-40B4-BE49-F238E27FC236}">
                <a16:creationId xmlns:a16="http://schemas.microsoft.com/office/drawing/2014/main" id="{396FA853-C8D9-3C64-FC19-25F56EEBC88B}"/>
              </a:ext>
            </a:extLst>
          </p:cNvPr>
          <p:cNvSpPr txBox="1"/>
          <p:nvPr/>
        </p:nvSpPr>
        <p:spPr>
          <a:xfrm>
            <a:off x="17119600" y="9372600"/>
            <a:ext cx="508000" cy="2921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r">
              <a:lnSpc>
                <a:spcPct val="116199"/>
              </a:lnSpc>
            </a:pPr>
            <a:r>
              <a:rPr lang="en-US" sz="1600" b="0" i="0" u="none" strike="noStrike">
                <a:solidFill>
                  <a:srgbClr val="1D3D60"/>
                </a:solidFill>
                <a:latin typeface="Hauora Regular"/>
              </a:rPr>
              <a:t>8</a:t>
            </a:r>
          </a:p>
        </p:txBody>
      </p:sp>
      <p:sp>
        <p:nvSpPr>
          <p:cNvPr id="21" name="TextBox 7">
            <a:extLst>
              <a:ext uri="{FF2B5EF4-FFF2-40B4-BE49-F238E27FC236}">
                <a16:creationId xmlns:a16="http://schemas.microsoft.com/office/drawing/2014/main" id="{25FD2142-3E48-3013-823F-6798F4788925}"/>
              </a:ext>
            </a:extLst>
          </p:cNvPr>
          <p:cNvSpPr txBox="1"/>
          <p:nvPr/>
        </p:nvSpPr>
        <p:spPr>
          <a:xfrm>
            <a:off x="635000" y="774700"/>
            <a:ext cx="3048000" cy="3556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99600"/>
              </a:lnSpc>
            </a:pPr>
            <a:r>
              <a:rPr lang="en-US" sz="2000" b="0" i="0" u="none" strike="noStrike" dirty="0">
                <a:solidFill>
                  <a:schemeClr val="bg1"/>
                </a:solidFill>
                <a:latin typeface="Prompt Bold"/>
              </a:rPr>
              <a:t>PRISM</a:t>
            </a:r>
          </a:p>
        </p:txBody>
      </p:sp>
    </p:spTree>
    <p:extLst>
      <p:ext uri="{BB962C8B-B14F-4D97-AF65-F5344CB8AC3E}">
        <p14:creationId xmlns:p14="http://schemas.microsoft.com/office/powerpoint/2010/main" val="27250728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2540000" y="3213100"/>
            <a:ext cx="13208000" cy="2933700"/>
          </a:xfrm>
          <a:prstGeom prst="rect">
            <a:avLst/>
          </a:prstGeom>
          <a:effectLst>
            <a:outerShdw blurRad="543278" dist="157163" dir="5400000">
              <a:srgbClr val="000000">
                <a:alpha val="31000"/>
              </a:srgbClr>
            </a:outerShdw>
          </a:effectLst>
        </p:spPr>
        <p:txBody>
          <a:bodyPr lIns="0" tIns="0" rIns="0" bIns="0" rtlCol="0" anchor="t"/>
          <a:lstStyle/>
          <a:p>
            <a:pPr lvl="0" algn="ctr">
              <a:lnSpc>
                <a:spcPct val="99600"/>
              </a:lnSpc>
            </a:pPr>
            <a:r>
              <a:rPr lang="en-US" sz="16500" b="0" i="0" u="none" strike="noStrike" dirty="0">
                <a:solidFill>
                  <a:srgbClr val="1D3D60"/>
                </a:solidFill>
                <a:latin typeface="Prompt Bold"/>
              </a:rPr>
              <a:t>Thank You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244600" y="755650"/>
            <a:ext cx="3048000" cy="3556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99600"/>
              </a:lnSpc>
            </a:pPr>
            <a:r>
              <a:rPr lang="en-US" sz="2000" dirty="0">
                <a:solidFill>
                  <a:srgbClr val="1D3D60"/>
                </a:solidFill>
                <a:latin typeface="Prompt Bold"/>
              </a:rPr>
              <a:t>CPWC2025-0029</a:t>
            </a:r>
            <a:endParaRPr lang="en-US" sz="2000" b="0" i="0" u="none" strike="noStrike" dirty="0">
              <a:solidFill>
                <a:srgbClr val="1D3D60"/>
              </a:solidFill>
              <a:latin typeface="Prompt Bold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6172200" y="6116661"/>
            <a:ext cx="5943600" cy="180975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ctr">
              <a:lnSpc>
                <a:spcPct val="99600"/>
              </a:lnSpc>
            </a:pPr>
            <a:r>
              <a:rPr lang="en-US" sz="4800" b="0" i="0" u="none" strike="noStrike" dirty="0">
                <a:solidFill>
                  <a:srgbClr val="1D3D60"/>
                </a:solidFill>
                <a:latin typeface="Prompt Bold" panose="020B0600000101010101" charset="-34"/>
                <a:cs typeface="Prompt Bold" panose="020B0600000101010101" charset="-34"/>
              </a:rPr>
              <a:t>TEAM  </a:t>
            </a:r>
            <a:r>
              <a:rPr lang="en-US" sz="4800" b="0" i="0" u="none" strike="noStrike" dirty="0" err="1">
                <a:solidFill>
                  <a:srgbClr val="1D3D60"/>
                </a:solidFill>
                <a:latin typeface="Prompt Bold" panose="020B0600000101010101" charset="-34"/>
                <a:cs typeface="Prompt Bold" panose="020B0600000101010101" charset="-34"/>
              </a:rPr>
              <a:t>WINter</a:t>
            </a:r>
            <a:endParaRPr lang="en-US" sz="4800" b="0" i="0" u="none" strike="noStrike" dirty="0">
              <a:solidFill>
                <a:srgbClr val="1D3D60"/>
              </a:solidFill>
              <a:latin typeface="Prompt Bold" panose="020B0600000101010101" charset="-34"/>
              <a:cs typeface="Prompt Bold" panose="020B0600000101010101" charset="-34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7119600" y="9372600"/>
            <a:ext cx="508000" cy="2921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r">
              <a:lnSpc>
                <a:spcPct val="116199"/>
              </a:lnSpc>
            </a:pPr>
            <a:r>
              <a:rPr lang="en-US" sz="1600" b="0" i="0" u="none" strike="noStrike">
                <a:solidFill>
                  <a:srgbClr val="1D3D60"/>
                </a:solidFill>
                <a:latin typeface="Hauora Regular"/>
              </a:rPr>
              <a:t>12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</TotalTime>
  <Words>216</Words>
  <Application>Microsoft Office PowerPoint</Application>
  <PresentationFormat>사용자 지정</PresentationFormat>
  <Paragraphs>40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1" baseType="lpstr">
      <vt:lpstr>Prompt Bold</vt:lpstr>
      <vt:lpstr>Calibri</vt:lpstr>
      <vt:lpstr>Arial</vt:lpstr>
      <vt:lpstr>Hauora Regular</vt:lpstr>
      <vt:lpstr>Office Theme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서은</dc:creator>
  <cp:lastModifiedBy>이준우(학부생-자동차공학과)</cp:lastModifiedBy>
  <cp:revision>3</cp:revision>
  <dcterms:created xsi:type="dcterms:W3CDTF">2006-08-16T00:00:00Z</dcterms:created>
  <dcterms:modified xsi:type="dcterms:W3CDTF">2025-09-25T05:15:26Z</dcterms:modified>
</cp:coreProperties>
</file>