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6D6449-B6EA-440E-871D-1CCC44267E4B}" v="15" dt="2025-09-08T06:01:57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66A272-66C6-2EEF-982E-305E22D44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6DC75CB-5051-B0A2-02C4-5A1C47C25B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A6D6FF-751E-6BD1-21CF-16346B55D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E055D4-7BAB-FFC5-BD99-7081CA44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F9926D-3EAD-538B-5B28-F38D97011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6939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34F458-25A7-30C0-D07B-C571BD2DB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7C82020-000B-B203-A91E-68085ACB8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E3C8A28-7C87-5286-FD9E-B448AFB2A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B3B98F-2E45-2EAE-A12A-8193FC06C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343EDE-30B0-FB70-1C9B-5A0A9B02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688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C368D43-7BEA-BED5-D10B-20E5DC6C4C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5FCD99F-C8FA-EC0E-D209-37E3371887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8245ADD-C769-A989-9CEF-3C904CC22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848EA1-4417-C016-ABFE-8404A7F71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31A73D-64E5-4F8C-9335-D256F5F5B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569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AE40AE-9BE1-24E4-DECC-D77404177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3C6362F-A5F5-B4A3-2DDC-EE583B0A6A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0A3ABA-E820-7BDF-53A1-AC89ED359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8DB6519-9871-70E1-8DCE-8607FEBF7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623E6CA-A06F-4DBC-6522-85EA66E77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436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2A3256-E004-90E3-8DDF-DDB45EBF2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252029C-0F3A-CC38-A701-88362F3FC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95D2B59-E282-1B05-ED84-F8ACD5337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44534B-74F4-C1E7-1213-BC3839B53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C694D4C-C425-ECA0-BE63-F0120C2DB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269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A126A-9034-1C13-DE66-9320FE5C5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F92208-D51B-AB0B-4FA8-B74D62484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A1285B3-17E0-9F1F-5264-5A1994AEA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DF2D82A-2076-D2DF-2BE8-55A7D3636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997A3B0-4938-E529-74DA-9F24B8D1E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4F824F7-CACE-99F1-7E10-CDFE74E73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981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5E6F85-C68C-F5B7-1CCC-49A5176A8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A1583F-023A-C279-6DD7-018E5AE2AE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C9577DD-D93D-76C3-9C8E-03451D723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1AB8507-BBFA-A447-035C-7E5F8EBA3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B7A169F-F678-4C82-B3A0-D16E3B04E0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6FF808D-5AE9-77DB-C789-3AFC14EDF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A899B52-AFC2-366A-5B9C-316895097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CFFF7E4-86C9-2F19-6300-6EAD9D264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8107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89045-4D69-F3A7-D7A5-68B4B4BB6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A693691-BEFE-0BDF-89D3-D14CE41A2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CA61B5D-8F87-2CE6-01F9-F7B35973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57948BA-07A3-89C8-0EC0-F15CECE79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05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3A50AB7-01E1-649D-DAE2-397C54200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0DFBF87-09F4-2AC0-AEEE-210696D1F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1703058-B1D6-B9FD-5381-3CC3706EE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783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BA2093-E945-A135-CD3E-864F4A405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5901E8-D5BA-45D5-90C5-54DA6AF9F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6BCA950-A1B8-CE92-67C6-8AC2DA3C9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4DDD461-9263-2AE3-20CE-DE337C85C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ED5EC9-B858-47AB-8231-54DF5E789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556B0D-47D5-0140-938B-AA6D64A3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32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670877A-685F-1ACF-C28B-B909AB8A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327EA7B-6114-C96B-B26B-9CDA4058E4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4C77AD2-B3FF-5F31-1829-94DBBBA470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0592CCF-3AE5-A909-61A6-EDF1A1460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1F96AD9-96A4-527A-5D24-24BD1122C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D37000C-F4C7-04C1-8119-556F705E5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708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FC7DC7B-BB10-4F8B-73F3-1D756716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DF26EA-9362-25AC-6043-1EA4509D6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3E9155-732A-2D94-FBA5-3F8D137F86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5A4C0D-AE7B-4CB0-9C22-92E5850316CD}" type="datetimeFigureOut">
              <a:rPr kumimoji="1" lang="ja-JP" altLang="en-US" smtClean="0"/>
              <a:t>2025/9/11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70E16B-512C-E6A7-58DD-22436C8AD2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3F1245-CA83-86BD-FFC8-E69E0DBC1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61431C-904D-480D-B05C-CF80F8E08C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77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ny.jp/mocopi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7CBB6D-CE2E-89E8-F3D6-8EED260B6F58}"/>
              </a:ext>
            </a:extLst>
          </p:cNvPr>
          <p:cNvSpPr txBox="1"/>
          <p:nvPr/>
        </p:nvSpPr>
        <p:spPr>
          <a:xfrm>
            <a:off x="429006" y="895975"/>
            <a:ext cx="11515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600" b="1" dirty="0"/>
              <a:t>Smart Motion Drive </a:t>
            </a:r>
          </a:p>
          <a:p>
            <a:r>
              <a:rPr lang="en-US" altLang="ja-JP" sz="6600" b="1" dirty="0"/>
              <a:t>for the Future Mobility</a:t>
            </a:r>
            <a:endParaRPr kumimoji="1" lang="ja-JP" altLang="en-US" sz="6600" b="1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E092A30-65E3-B89E-0FC4-6DF16CC04277}"/>
              </a:ext>
            </a:extLst>
          </p:cNvPr>
          <p:cNvSpPr txBox="1"/>
          <p:nvPr/>
        </p:nvSpPr>
        <p:spPr>
          <a:xfrm>
            <a:off x="524255" y="3122196"/>
            <a:ext cx="6646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/>
              <a:t>Team Name: Blooming</a:t>
            </a:r>
            <a:endParaRPr kumimoji="1" lang="ja-JP" altLang="en-US" sz="4000" b="1" dirty="0"/>
          </a:p>
        </p:txBody>
      </p:sp>
      <p:pic>
        <p:nvPicPr>
          <p:cNvPr id="1026" name="Picture 2" descr="画像が生成されました">
            <a:extLst>
              <a:ext uri="{FF2B5EF4-FFF2-40B4-BE49-F238E27FC236}">
                <a16:creationId xmlns:a16="http://schemas.microsoft.com/office/drawing/2014/main" id="{9AB1E73D-7332-52EA-6907-ED05E2412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3295650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9589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7C034-3379-571B-DDFD-CA811C86C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4638AD-0742-4B66-C872-0B429C58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Demo: Auto-Driving Mode</a:t>
            </a:r>
            <a:endParaRPr kumimoji="1" lang="ja-JP" altLang="en-US" b="1" dirty="0">
              <a:latin typeface="+mn-lt"/>
            </a:endParaRPr>
          </a:p>
        </p:txBody>
      </p:sp>
      <p:pic>
        <p:nvPicPr>
          <p:cNvPr id="3" name="Auto-Driving-Demo">
            <a:hlinkClick r:id="" action="ppaction://media"/>
            <a:extLst>
              <a:ext uri="{FF2B5EF4-FFF2-40B4-BE49-F238E27FC236}">
                <a16:creationId xmlns:a16="http://schemas.microsoft.com/office/drawing/2014/main" id="{C8D40345-D854-6742-546D-2A90438102D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54" end="962.499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9299" y="1581724"/>
            <a:ext cx="8960001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7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175797-F6AA-8272-FFC6-E150A43E2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Conclusions</a:t>
            </a:r>
            <a:endParaRPr kumimoji="1" lang="ja-JP" altLang="en-US" b="1" dirty="0">
              <a:latin typeface="+mn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559426D-3A08-5198-B08B-A8D7DEDB9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9A22304-9EA0-FD01-D666-3B09FBD9820B}"/>
              </a:ext>
            </a:extLst>
          </p:cNvPr>
          <p:cNvSpPr txBox="1"/>
          <p:nvPr/>
        </p:nvSpPr>
        <p:spPr>
          <a:xfrm>
            <a:off x="1314450" y="1613118"/>
            <a:ext cx="99345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457200" indent="-457200">
              <a:buFont typeface="Arial" panose="020B0604020202020204" pitchFamily="34" charset="0"/>
              <a:buChar char="•"/>
              <a:defRPr sz="2800"/>
            </a:lvl1pPr>
          </a:lstStyle>
          <a:p>
            <a:r>
              <a:rPr lang="ja-JP" altLang="ja-JP" b="1" dirty="0"/>
              <a:t>Smart Motion Drive </a:t>
            </a:r>
            <a:r>
              <a:rPr lang="ja-JP" altLang="ja-JP" dirty="0"/>
              <a:t>creates a new way of interaction between people and autonomous cars.</a:t>
            </a:r>
          </a:p>
          <a:p>
            <a:r>
              <a:rPr lang="ja-JP" altLang="ja-JP" dirty="0"/>
              <a:t>It empowers seniors and </a:t>
            </a:r>
            <a:r>
              <a:rPr lang="en-US" altLang="ja-JP" dirty="0"/>
              <a:t>people with disabilities</a:t>
            </a:r>
            <a:r>
              <a:rPr lang="ja-JP" altLang="ja-JP" dirty="0"/>
              <a:t> with </a:t>
            </a:r>
            <a:r>
              <a:rPr lang="ja-JP" altLang="ja-JP" b="1" dirty="0"/>
              <a:t>joyful mobility</a:t>
            </a:r>
            <a:r>
              <a:rPr lang="ja-JP" altLang="ja-JP" dirty="0"/>
              <a:t>.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9249D77-E1DD-45CD-758A-3F15AC29D7BA}"/>
              </a:ext>
            </a:extLst>
          </p:cNvPr>
          <p:cNvSpPr txBox="1"/>
          <p:nvPr/>
        </p:nvSpPr>
        <p:spPr>
          <a:xfrm>
            <a:off x="552450" y="3805922"/>
            <a:ext cx="110871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ja-JP" sz="3600" b="1" dirty="0"/>
              <a:t>Our goal is to </a:t>
            </a:r>
            <a:r>
              <a:rPr lang="en-US" altLang="ja-JP" sz="3600" b="1" dirty="0"/>
              <a:t>design </a:t>
            </a:r>
          </a:p>
          <a:p>
            <a:pPr algn="ctr"/>
            <a:r>
              <a:rPr lang="ja-JP" altLang="ja-JP" sz="3600" b="1" dirty="0">
                <a:solidFill>
                  <a:srgbClr val="00B050"/>
                </a:solidFill>
              </a:rPr>
              <a:t>inclusive </a:t>
            </a:r>
            <a:r>
              <a:rPr lang="en-US" altLang="ja-JP" sz="3600" b="1" dirty="0">
                <a:solidFill>
                  <a:srgbClr val="00B050"/>
                </a:solidFill>
              </a:rPr>
              <a:t>mobility </a:t>
            </a:r>
            <a:r>
              <a:rPr lang="en-US" altLang="ja-JP" sz="3600" b="1" dirty="0"/>
              <a:t>for the Web 4.0 era</a:t>
            </a:r>
            <a:r>
              <a:rPr lang="ja-JP" altLang="ja-JP" sz="3600" b="1" dirty="0"/>
              <a:t>.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1BC213F-F37E-4350-02E9-30C9C97A10C6}"/>
              </a:ext>
            </a:extLst>
          </p:cNvPr>
          <p:cNvSpPr txBox="1"/>
          <p:nvPr/>
        </p:nvSpPr>
        <p:spPr>
          <a:xfrm>
            <a:off x="738187" y="5708943"/>
            <a:ext cx="11087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4000" b="1" dirty="0"/>
              <a:t>Have fun with our </a:t>
            </a:r>
            <a:r>
              <a:rPr lang="en-US" altLang="ja-JP" sz="4000" b="1" dirty="0">
                <a:solidFill>
                  <a:srgbClr val="00B050"/>
                </a:solidFill>
              </a:rPr>
              <a:t>Smart Motion Drive</a:t>
            </a:r>
            <a:r>
              <a:rPr lang="en-US" altLang="ja-JP" sz="4000" b="1" dirty="0"/>
              <a:t>!</a:t>
            </a:r>
            <a:endParaRPr lang="ja-JP" altLang="ja-JP" sz="4000" b="1" dirty="0"/>
          </a:p>
        </p:txBody>
      </p:sp>
    </p:spTree>
    <p:extLst>
      <p:ext uri="{BB962C8B-B14F-4D97-AF65-F5344CB8AC3E}">
        <p14:creationId xmlns:p14="http://schemas.microsoft.com/office/powerpoint/2010/main" val="3645505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B45969-19A4-E2DF-A9E6-AE7BD60D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Background</a:t>
            </a:r>
            <a:endParaRPr kumimoji="1" lang="ja-JP" altLang="en-US" b="1" dirty="0">
              <a:latin typeface="+mn-lt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3845269-D90D-6DFB-AAF4-E18E63B04F09}"/>
              </a:ext>
            </a:extLst>
          </p:cNvPr>
          <p:cNvSpPr txBox="1"/>
          <p:nvPr/>
        </p:nvSpPr>
        <p:spPr>
          <a:xfrm>
            <a:off x="409575" y="1545646"/>
            <a:ext cx="1146809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b="1" dirty="0"/>
              <a:t>Web 4.0 </a:t>
            </a:r>
            <a:r>
              <a:rPr lang="en-US" altLang="ja-JP" sz="2800" dirty="0"/>
              <a:t>will integrate the digital world and the real world.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b="1" dirty="0"/>
              <a:t>Autonomous driving </a:t>
            </a:r>
            <a:r>
              <a:rPr lang="en-US" altLang="ja-JP" sz="2800" dirty="0"/>
              <a:t>is one of the key technologies.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b="1" dirty="0"/>
              <a:t>An inclusive society </a:t>
            </a:r>
            <a:r>
              <a:rPr lang="en-US" altLang="ja-JP" sz="2800" dirty="0"/>
              <a:t>is needed where seniors and people with disabilities can live safely and joyfully.</a:t>
            </a:r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01D162A3-4017-D537-2B93-E67E4DC99D42}"/>
              </a:ext>
            </a:extLst>
          </p:cNvPr>
          <p:cNvSpPr/>
          <p:nvPr/>
        </p:nvSpPr>
        <p:spPr>
          <a:xfrm>
            <a:off x="5272086" y="4374248"/>
            <a:ext cx="871538" cy="961982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 descr="レゴ, 時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EB23A439-3ED7-D1CE-3FE4-3D1DA2473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335" y="98335"/>
            <a:ext cx="2187665" cy="218766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682B43C-4D15-ADA4-4414-CD6E6673B144}"/>
              </a:ext>
            </a:extLst>
          </p:cNvPr>
          <p:cNvSpPr txBox="1"/>
          <p:nvPr/>
        </p:nvSpPr>
        <p:spPr>
          <a:xfrm>
            <a:off x="1320033" y="5654645"/>
            <a:ext cx="26790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000" b="1" dirty="0"/>
              <a:t>Elderly People</a:t>
            </a:r>
          </a:p>
        </p:txBody>
      </p:sp>
      <p:pic>
        <p:nvPicPr>
          <p:cNvPr id="2052" name="Picture 4" descr="仲良く腕を組む夫婦のイラスト（高齢者）">
            <a:extLst>
              <a:ext uri="{FF2B5EF4-FFF2-40B4-BE49-F238E27FC236}">
                <a16:creationId xmlns:a16="http://schemas.microsoft.com/office/drawing/2014/main" id="{32CBEEC5-C6C2-0366-DBCD-4C70D5F925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79"/>
          <a:stretch>
            <a:fillRect/>
          </a:stretch>
        </p:blipFill>
        <p:spPr bwMode="auto">
          <a:xfrm>
            <a:off x="1502341" y="3592026"/>
            <a:ext cx="2064886" cy="199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視覚障害者を誘導する人のイラスト（男性）">
            <a:extLst>
              <a:ext uri="{FF2B5EF4-FFF2-40B4-BE49-F238E27FC236}">
                <a16:creationId xmlns:a16="http://schemas.microsoft.com/office/drawing/2014/main" id="{2127952B-C0AF-1CDF-FC4F-F3C7D7FF1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23"/>
          <a:stretch>
            <a:fillRect/>
          </a:stretch>
        </p:blipFill>
        <p:spPr bwMode="auto">
          <a:xfrm>
            <a:off x="7978206" y="3834394"/>
            <a:ext cx="2194494" cy="182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6ED4CF4-C074-29E6-3FB1-7D0B1DE97954}"/>
              </a:ext>
            </a:extLst>
          </p:cNvPr>
          <p:cNvSpPr txBox="1"/>
          <p:nvPr/>
        </p:nvSpPr>
        <p:spPr>
          <a:xfrm>
            <a:off x="6901357" y="5664170"/>
            <a:ext cx="44386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000" b="1" dirty="0"/>
              <a:t>People with Disabilities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D5D85A4-022E-F546-2AFF-B69643A2C130}"/>
              </a:ext>
            </a:extLst>
          </p:cNvPr>
          <p:cNvSpPr txBox="1"/>
          <p:nvPr/>
        </p:nvSpPr>
        <p:spPr>
          <a:xfrm>
            <a:off x="76200" y="6317080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800" b="1" dirty="0"/>
              <a:t>New Technology</a:t>
            </a:r>
            <a:r>
              <a:rPr lang="en-US" altLang="ja-JP" sz="2800" dirty="0"/>
              <a:t> for </a:t>
            </a:r>
            <a:r>
              <a:rPr lang="en-US" altLang="ja-JP" sz="2800" b="1" dirty="0">
                <a:solidFill>
                  <a:srgbClr val="00B050"/>
                </a:solidFill>
              </a:rPr>
              <a:t>INCLUSIVE MOBILITY</a:t>
            </a:r>
            <a:r>
              <a:rPr lang="en-US" altLang="ja-JP" sz="2800" dirty="0"/>
              <a:t>!</a:t>
            </a:r>
            <a:endParaRPr lang="ja-JP" altLang="en-US" sz="28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FE0ADBF-DF03-D915-98E9-BE2A881D900A}"/>
              </a:ext>
            </a:extLst>
          </p:cNvPr>
          <p:cNvSpPr txBox="1"/>
          <p:nvPr/>
        </p:nvSpPr>
        <p:spPr>
          <a:xfrm>
            <a:off x="-314326" y="3432097"/>
            <a:ext cx="1219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800" dirty="0"/>
              <a:t>To achieve this, we propose: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28492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7C62710-2546-323F-B7EE-5EEE6049D386}"/>
              </a:ext>
            </a:extLst>
          </p:cNvPr>
          <p:cNvSpPr txBox="1"/>
          <p:nvPr/>
        </p:nvSpPr>
        <p:spPr>
          <a:xfrm>
            <a:off x="4362451" y="1892489"/>
            <a:ext cx="769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Capture </a:t>
            </a:r>
            <a:r>
              <a:rPr lang="en-US" altLang="ja-JP" sz="2800" b="1" dirty="0"/>
              <a:t>your motion </a:t>
            </a:r>
            <a:r>
              <a:rPr lang="en-US" altLang="ja-JP" sz="2800" dirty="0"/>
              <a:t>using m</a:t>
            </a:r>
            <a:r>
              <a:rPr kumimoji="1" lang="en-US" altLang="ja-JP" sz="2800" dirty="0"/>
              <a:t>otion </a:t>
            </a:r>
            <a:r>
              <a:rPr lang="en-US" altLang="ja-JP" sz="2800" dirty="0"/>
              <a:t>c</a:t>
            </a:r>
            <a:r>
              <a:rPr kumimoji="1" lang="en-US" altLang="ja-JP" sz="2800" dirty="0"/>
              <a:t>apture </a:t>
            </a:r>
            <a:r>
              <a:rPr lang="en-US" altLang="ja-JP" sz="2800" dirty="0"/>
              <a:t>d</a:t>
            </a:r>
            <a:r>
              <a:rPr kumimoji="1" lang="en-US" altLang="ja-JP" sz="2800" dirty="0"/>
              <a:t>evice (mocopi†).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b="1" dirty="0"/>
              <a:t>Six sensors </a:t>
            </a:r>
            <a:r>
              <a:rPr lang="en-US" altLang="ja-JP" sz="2800" dirty="0"/>
              <a:t>are attached to key points of your body.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U</a:t>
            </a:r>
            <a:r>
              <a:rPr kumimoji="1" lang="en-US" altLang="ja-JP" sz="2800" dirty="0"/>
              <a:t>ser motions are </a:t>
            </a:r>
            <a:r>
              <a:rPr lang="en-US" altLang="ja-JP" sz="2800" dirty="0"/>
              <a:t>recognized</a:t>
            </a:r>
            <a:r>
              <a:rPr kumimoji="1" lang="en-US" altLang="ja-JP" sz="2800" dirty="0"/>
              <a:t> as </a:t>
            </a:r>
            <a:r>
              <a:rPr lang="en-US" altLang="ja-JP" sz="2800" b="1" dirty="0"/>
              <a:t>commands</a:t>
            </a:r>
            <a:r>
              <a:rPr lang="en-US" altLang="ja-JP" sz="2800" dirty="0"/>
              <a:t> for an autonomous car.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Raise Right Hand       Call </a:t>
            </a:r>
            <a:endParaRPr lang="en-US" altLang="ja-JP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/>
              <a:t>Raise Left Hand         Return</a:t>
            </a:r>
            <a:endParaRPr kumimoji="1" lang="ja-JP" altLang="en-US" sz="28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C54DFD7-BB4C-8A67-3DBD-F4A49AB6E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+mn-lt"/>
              </a:rPr>
              <a:t>How</a:t>
            </a:r>
            <a:r>
              <a:rPr lang="ja-JP" altLang="en-US" b="1" dirty="0">
                <a:latin typeface="+mn-lt"/>
              </a:rPr>
              <a:t> </a:t>
            </a:r>
            <a:r>
              <a:rPr lang="en-US" altLang="ja-JP" b="1" dirty="0">
                <a:latin typeface="+mn-lt"/>
              </a:rPr>
              <a:t>to</a:t>
            </a:r>
            <a:r>
              <a:rPr lang="ja-JP" altLang="en-US" b="1" dirty="0">
                <a:latin typeface="+mn-lt"/>
              </a:rPr>
              <a:t> </a:t>
            </a:r>
            <a:r>
              <a:rPr lang="en-US" altLang="ja-JP" b="1" dirty="0">
                <a:latin typeface="+mn-lt"/>
              </a:rPr>
              <a:t>Realize</a:t>
            </a:r>
            <a:r>
              <a:rPr lang="ja-JP" altLang="en-US" b="1" dirty="0">
                <a:latin typeface="+mn-lt"/>
              </a:rPr>
              <a:t> </a:t>
            </a:r>
            <a:r>
              <a:rPr lang="en-US" altLang="ja-JP" b="1" dirty="0">
                <a:latin typeface="+mn-lt"/>
              </a:rPr>
              <a:t>Inclusive</a:t>
            </a:r>
            <a:r>
              <a:rPr lang="ja-JP" altLang="en-US" b="1" dirty="0">
                <a:latin typeface="+mn-lt"/>
              </a:rPr>
              <a:t> </a:t>
            </a:r>
            <a:r>
              <a:rPr lang="en-US" altLang="ja-JP" b="1" dirty="0">
                <a:latin typeface="+mn-lt"/>
              </a:rPr>
              <a:t>Mobility</a:t>
            </a:r>
            <a:endParaRPr kumimoji="1" lang="ja-JP" altLang="en-US" b="1" dirty="0">
              <a:latin typeface="+mn-lt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808A270-0F7A-0B4D-03DD-F579FB9626E6}"/>
              </a:ext>
            </a:extLst>
          </p:cNvPr>
          <p:cNvGrpSpPr/>
          <p:nvPr/>
        </p:nvGrpSpPr>
        <p:grpSpPr>
          <a:xfrm>
            <a:off x="-57149" y="2226013"/>
            <a:ext cx="4419600" cy="4191000"/>
            <a:chOff x="128285" y="2121238"/>
            <a:chExt cx="4419600" cy="4191000"/>
          </a:xfrm>
        </p:grpSpPr>
        <p:pic>
          <p:nvPicPr>
            <p:cNvPr id="11" name="図 10" descr="ポーズをとっているドレス姿の人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82A75937-9F0F-0CE5-886E-B2E8BE363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5" y="2121238"/>
              <a:ext cx="4419600" cy="4191000"/>
            </a:xfrm>
            <a:prstGeom prst="rect">
              <a:avLst/>
            </a:prstGeom>
          </p:spPr>
        </p:pic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3AE35EE-4607-0091-EA32-2462AF4CF7BF}"/>
                </a:ext>
              </a:extLst>
            </p:cNvPr>
            <p:cNvSpPr/>
            <p:nvPr/>
          </p:nvSpPr>
          <p:spPr>
            <a:xfrm>
              <a:off x="3642047" y="3465936"/>
              <a:ext cx="707079" cy="572664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E1590045-5C4B-D91C-3D3C-AA7D4A0EBE6D}"/>
              </a:ext>
            </a:extLst>
          </p:cNvPr>
          <p:cNvSpPr/>
          <p:nvPr/>
        </p:nvSpPr>
        <p:spPr>
          <a:xfrm>
            <a:off x="2602858" y="2302868"/>
            <a:ext cx="1438275" cy="572664"/>
          </a:xfrm>
          <a:prstGeom prst="wedgeRoundRectCallout">
            <a:avLst>
              <a:gd name="adj1" fmla="val 28836"/>
              <a:gd name="adj2" fmla="val 105745"/>
              <a:gd name="adj3" fmla="val 16667"/>
            </a:avLst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Sensor</a:t>
            </a:r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91BFAF7-C3F8-F218-35B6-804B743A6ECD}"/>
              </a:ext>
            </a:extLst>
          </p:cNvPr>
          <p:cNvSpPr txBox="1"/>
          <p:nvPr/>
        </p:nvSpPr>
        <p:spPr>
          <a:xfrm>
            <a:off x="6000750" y="641701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dirty="0"/>
              <a:t>†</a:t>
            </a:r>
            <a:r>
              <a:rPr lang="ja-JP" altLang="en-US" dirty="0">
                <a:hlinkClick r:id="rId3"/>
              </a:rPr>
              <a:t>https://www.sony.jp/mocopi/</a:t>
            </a:r>
            <a:endParaRPr lang="ja-JP" altLang="en-US" dirty="0"/>
          </a:p>
        </p:txBody>
      </p:sp>
      <p:sp>
        <p:nvSpPr>
          <p:cNvPr id="18" name="矢印: 下 17">
            <a:extLst>
              <a:ext uri="{FF2B5EF4-FFF2-40B4-BE49-F238E27FC236}">
                <a16:creationId xmlns:a16="http://schemas.microsoft.com/office/drawing/2014/main" id="{1DFDC812-E09A-912A-2AC7-39FF453DCAC6}"/>
              </a:ext>
            </a:extLst>
          </p:cNvPr>
          <p:cNvSpPr/>
          <p:nvPr/>
        </p:nvSpPr>
        <p:spPr>
          <a:xfrm rot="16200000" flipH="1">
            <a:off x="8267287" y="4537611"/>
            <a:ext cx="322930" cy="411937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821F830-6BDA-F585-E054-288BB1D3CD22}"/>
              </a:ext>
            </a:extLst>
          </p:cNvPr>
          <p:cNvSpPr txBox="1"/>
          <p:nvPr/>
        </p:nvSpPr>
        <p:spPr>
          <a:xfrm>
            <a:off x="4000501" y="5805272"/>
            <a:ext cx="8207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/>
              <a:t>You can control a car with your body motion!</a:t>
            </a:r>
            <a:endParaRPr lang="ja-JP" altLang="en-US" sz="2800" b="1" dirty="0"/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39409EF4-D6A5-1633-D867-5B0A5792AD67}"/>
              </a:ext>
            </a:extLst>
          </p:cNvPr>
          <p:cNvSpPr/>
          <p:nvPr/>
        </p:nvSpPr>
        <p:spPr>
          <a:xfrm rot="16200000" flipH="1">
            <a:off x="8286337" y="4947186"/>
            <a:ext cx="322930" cy="411937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9997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40C88D-7ACF-2FA1-5FF3-BBD4C1E6A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Overview of Our System</a:t>
            </a:r>
            <a:endParaRPr kumimoji="1" lang="ja-JP" altLang="en-US" b="1" dirty="0">
              <a:latin typeface="+mn-lt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31137F9-555F-8483-808F-C7CFCB74ADA7}"/>
              </a:ext>
            </a:extLst>
          </p:cNvPr>
          <p:cNvSpPr txBox="1"/>
          <p:nvPr/>
        </p:nvSpPr>
        <p:spPr>
          <a:xfrm>
            <a:off x="2341477" y="3535202"/>
            <a:ext cx="2797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Capture Your Motion</a:t>
            </a:r>
            <a:endParaRPr kumimoji="1" lang="ja-JP" altLang="en-US" sz="2000" b="1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97C4E9C-059C-BD9C-A8C7-7D1C2369DE8E}"/>
              </a:ext>
            </a:extLst>
          </p:cNvPr>
          <p:cNvSpPr txBox="1"/>
          <p:nvPr/>
        </p:nvSpPr>
        <p:spPr>
          <a:xfrm>
            <a:off x="2942051" y="5919101"/>
            <a:ext cx="1771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/>
              <a:t>Send Motion</a:t>
            </a:r>
            <a:endParaRPr kumimoji="1" lang="ja-JP" altLang="en-US" sz="2000" b="1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DCF1031-59FC-22B0-66CD-B8227DC96AB3}"/>
              </a:ext>
            </a:extLst>
          </p:cNvPr>
          <p:cNvSpPr txBox="1"/>
          <p:nvPr/>
        </p:nvSpPr>
        <p:spPr>
          <a:xfrm>
            <a:off x="6967242" y="5936779"/>
            <a:ext cx="21627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/>
              <a:t>Send Command</a:t>
            </a:r>
            <a:endParaRPr kumimoji="1" lang="ja-JP" altLang="en-US" sz="2000" b="1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AFEB027-FCDE-6AC0-C768-E079A79460FC}"/>
              </a:ext>
            </a:extLst>
          </p:cNvPr>
          <p:cNvSpPr txBox="1"/>
          <p:nvPr/>
        </p:nvSpPr>
        <p:spPr>
          <a:xfrm>
            <a:off x="7323683" y="3395662"/>
            <a:ext cx="2545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/>
              <a:t>Control a Car</a:t>
            </a:r>
          </a:p>
          <a:p>
            <a:pPr algn="ctr"/>
            <a:r>
              <a:rPr lang="en-US" altLang="ja-JP" sz="2000" b="1" dirty="0"/>
              <a:t>(e.g., Acceleration)</a:t>
            </a:r>
            <a:endParaRPr kumimoji="1" lang="ja-JP" altLang="en-US" sz="2000" b="1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291BDCA-3152-B7BE-5B29-34228E8B3925}"/>
              </a:ext>
            </a:extLst>
          </p:cNvPr>
          <p:cNvSpPr txBox="1"/>
          <p:nvPr/>
        </p:nvSpPr>
        <p:spPr>
          <a:xfrm>
            <a:off x="3808821" y="1875770"/>
            <a:ext cx="3831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b="1" dirty="0"/>
              <a:t>Move a Car with Your Motion</a:t>
            </a:r>
            <a:endParaRPr kumimoji="1" lang="en-US" altLang="ja-JP" sz="2000" b="1" dirty="0"/>
          </a:p>
          <a:p>
            <a:pPr algn="ctr"/>
            <a:r>
              <a:rPr lang="en-US" altLang="ja-JP" sz="2000" b="1" dirty="0"/>
              <a:t>(e.g., Call)</a:t>
            </a:r>
            <a:endParaRPr kumimoji="1" lang="ja-JP" altLang="en-US" sz="2000" b="1" dirty="0"/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953F9B61-3ABC-9A91-F5C0-FB2EF2651B31}"/>
              </a:ext>
            </a:extLst>
          </p:cNvPr>
          <p:cNvGrpSpPr/>
          <p:nvPr/>
        </p:nvGrpSpPr>
        <p:grpSpPr>
          <a:xfrm>
            <a:off x="423871" y="1875770"/>
            <a:ext cx="1443030" cy="1595437"/>
            <a:chOff x="8101517" y="204936"/>
            <a:chExt cx="1439084" cy="1896368"/>
          </a:xfrm>
        </p:grpSpPr>
        <p:pic>
          <p:nvPicPr>
            <p:cNvPr id="36" name="Picture 2" descr="画像が生成されました">
              <a:extLst>
                <a:ext uri="{FF2B5EF4-FFF2-40B4-BE49-F238E27FC236}">
                  <a16:creationId xmlns:a16="http://schemas.microsoft.com/office/drawing/2014/main" id="{60156870-7336-84FC-AA18-01E8DBFC13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830"/>
            <a:stretch>
              <a:fillRect/>
            </a:stretch>
          </p:blipFill>
          <p:spPr bwMode="auto">
            <a:xfrm>
              <a:off x="8101517" y="204936"/>
              <a:ext cx="1284866" cy="1896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6ACE4D86-65AE-3E02-70F8-4262C26E083E}"/>
                </a:ext>
              </a:extLst>
            </p:cNvPr>
            <p:cNvSpPr/>
            <p:nvPr/>
          </p:nvSpPr>
          <p:spPr>
            <a:xfrm>
              <a:off x="9032843" y="1010263"/>
              <a:ext cx="353540" cy="590489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312FE5B6-4FA9-B84B-474C-7813A2E31734}"/>
                </a:ext>
              </a:extLst>
            </p:cNvPr>
            <p:cNvSpPr/>
            <p:nvPr/>
          </p:nvSpPr>
          <p:spPr>
            <a:xfrm rot="2592685">
              <a:off x="9187061" y="629411"/>
              <a:ext cx="353540" cy="590489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ADEDA70-C94B-9511-4FC2-2FC9D4D4F581}"/>
              </a:ext>
            </a:extLst>
          </p:cNvPr>
          <p:cNvGrpSpPr/>
          <p:nvPr/>
        </p:nvGrpSpPr>
        <p:grpSpPr>
          <a:xfrm>
            <a:off x="1066800" y="2195512"/>
            <a:ext cx="10439400" cy="4252913"/>
            <a:chOff x="1066800" y="2195512"/>
            <a:chExt cx="10439400" cy="4252913"/>
          </a:xfrm>
        </p:grpSpPr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36B560D0-601F-596F-BE13-79B0A2627D00}"/>
                </a:ext>
              </a:extLst>
            </p:cNvPr>
            <p:cNvSpPr/>
            <p:nvPr/>
          </p:nvSpPr>
          <p:spPr>
            <a:xfrm>
              <a:off x="1066800" y="4991100"/>
              <a:ext cx="2400300" cy="84772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/>
                <a:t>mocopi</a:t>
              </a:r>
              <a:endParaRPr kumimoji="1" lang="ja-JP" altLang="en-US" b="1" dirty="0"/>
            </a:p>
          </p:txBody>
        </p:sp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E3A4C74F-70E0-C814-13A2-AEC5BDCE340D}"/>
                </a:ext>
              </a:extLst>
            </p:cNvPr>
            <p:cNvSpPr/>
            <p:nvPr/>
          </p:nvSpPr>
          <p:spPr>
            <a:xfrm>
              <a:off x="4895849" y="4991099"/>
              <a:ext cx="2552699" cy="847725"/>
            </a:xfrm>
            <a:prstGeom prst="round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/>
                <a:t>Smart Motion Drive</a:t>
              </a:r>
            </a:p>
            <a:p>
              <a:pPr algn="ctr"/>
              <a:r>
                <a:rPr kumimoji="1" lang="en-US" altLang="ja-JP" b="1" dirty="0"/>
                <a:t>Application (Unity)</a:t>
              </a:r>
              <a:endParaRPr kumimoji="1" lang="ja-JP" altLang="en-US" b="1" dirty="0"/>
            </a:p>
          </p:txBody>
        </p:sp>
        <p:sp>
          <p:nvSpPr>
            <p:cNvPr id="7" name="四角形: 角を丸くする 6">
              <a:extLst>
                <a:ext uri="{FF2B5EF4-FFF2-40B4-BE49-F238E27FC236}">
                  <a16:creationId xmlns:a16="http://schemas.microsoft.com/office/drawing/2014/main" id="{D2F47532-E272-C0F9-A157-6600D0EB2ACD}"/>
                </a:ext>
              </a:extLst>
            </p:cNvPr>
            <p:cNvSpPr/>
            <p:nvPr/>
          </p:nvSpPr>
          <p:spPr>
            <a:xfrm>
              <a:off x="8620125" y="4991100"/>
              <a:ext cx="2619375" cy="847725"/>
            </a:xfrm>
            <a:prstGeom prst="round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/>
                <a:t>Smart Motion Plugin</a:t>
              </a:r>
            </a:p>
            <a:p>
              <a:pPr algn="ctr"/>
              <a:r>
                <a:rPr kumimoji="1" lang="en-US" altLang="ja-JP" b="1" dirty="0"/>
                <a:t>(Python)</a:t>
              </a:r>
              <a:endParaRPr kumimoji="1" lang="ja-JP" altLang="en-US" b="1" dirty="0"/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1032E5D1-93A1-1C43-F533-D27EDBDBF5A9}"/>
                </a:ext>
              </a:extLst>
            </p:cNvPr>
            <p:cNvSpPr/>
            <p:nvPr/>
          </p:nvSpPr>
          <p:spPr>
            <a:xfrm>
              <a:off x="8743950" y="2371724"/>
              <a:ext cx="2400300" cy="84772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/>
                <a:t>UC-win/Road</a:t>
              </a:r>
              <a:endParaRPr kumimoji="1" lang="ja-JP" altLang="en-US" b="1" dirty="0"/>
            </a:p>
          </p:txBody>
        </p: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42B6718D-1F2E-ECD3-E374-EB19C9CD4701}"/>
                </a:ext>
              </a:extLst>
            </p:cNvPr>
            <p:cNvCxnSpPr>
              <a:stCxn id="5" idx="0"/>
              <a:endCxn id="4" idx="4"/>
            </p:cNvCxnSpPr>
            <p:nvPr/>
          </p:nvCxnSpPr>
          <p:spPr>
            <a:xfrm flipH="1" flipV="1">
              <a:off x="2257425" y="3395662"/>
              <a:ext cx="9525" cy="1595438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矢印コネクタ 12">
              <a:extLst>
                <a:ext uri="{FF2B5EF4-FFF2-40B4-BE49-F238E27FC236}">
                  <a16:creationId xmlns:a16="http://schemas.microsoft.com/office/drawing/2014/main" id="{9A293DE1-0540-4E20-8080-C2A8D36A6001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V="1">
              <a:off x="3467100" y="5414962"/>
              <a:ext cx="1428749" cy="1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DB5454E1-7F78-7008-6504-05DCB4DA3D3F}"/>
                </a:ext>
              </a:extLst>
            </p:cNvPr>
            <p:cNvCxnSpPr>
              <a:cxnSpLocks/>
              <a:stCxn id="6" idx="3"/>
              <a:endCxn id="7" idx="1"/>
            </p:cNvCxnSpPr>
            <p:nvPr/>
          </p:nvCxnSpPr>
          <p:spPr>
            <a:xfrm>
              <a:off x="7448548" y="5414962"/>
              <a:ext cx="1171577" cy="1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4C66E405-FD1C-3576-FEC8-C857815AE97B}"/>
                </a:ext>
              </a:extLst>
            </p:cNvPr>
            <p:cNvCxnSpPr>
              <a:cxnSpLocks/>
              <a:stCxn id="7" idx="0"/>
              <a:endCxn id="8" idx="2"/>
            </p:cNvCxnSpPr>
            <p:nvPr/>
          </p:nvCxnSpPr>
          <p:spPr>
            <a:xfrm flipV="1">
              <a:off x="9929813" y="3219449"/>
              <a:ext cx="14287" cy="1771651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9621572C-2FAA-80D2-AFA9-1D4ED6B84C26}"/>
                </a:ext>
              </a:extLst>
            </p:cNvPr>
            <p:cNvCxnSpPr>
              <a:cxnSpLocks/>
              <a:stCxn id="4" idx="6"/>
              <a:endCxn id="8" idx="1"/>
            </p:cNvCxnSpPr>
            <p:nvPr/>
          </p:nvCxnSpPr>
          <p:spPr>
            <a:xfrm>
              <a:off x="2857500" y="2795587"/>
              <a:ext cx="5886450" cy="0"/>
            </a:xfrm>
            <a:prstGeom prst="straightConnector1">
              <a:avLst/>
            </a:prstGeom>
            <a:ln>
              <a:prstDash val="sysDot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9C05B552-FFC5-27CE-955E-F49D1201D987}"/>
                </a:ext>
              </a:extLst>
            </p:cNvPr>
            <p:cNvSpPr/>
            <p:nvPr/>
          </p:nvSpPr>
          <p:spPr>
            <a:xfrm>
              <a:off x="4733068" y="4768719"/>
              <a:ext cx="6773132" cy="1679706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B5E85146-DEB1-C044-1266-2A103C7FBB82}"/>
                </a:ext>
              </a:extLst>
            </p:cNvPr>
            <p:cNvSpPr txBox="1"/>
            <p:nvPr/>
          </p:nvSpPr>
          <p:spPr>
            <a:xfrm>
              <a:off x="6408344" y="4325954"/>
              <a:ext cx="36102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rgbClr val="00B050"/>
                  </a:solidFill>
                </a:rPr>
                <a:t>Our Developed System</a:t>
              </a:r>
              <a:endParaRPr kumimoji="1" lang="ja-JP" altLang="en-US" sz="2400" b="1" dirty="0">
                <a:solidFill>
                  <a:srgbClr val="00B050"/>
                </a:solidFill>
              </a:endParaRPr>
            </a:p>
          </p:txBody>
        </p:sp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6D389EF5-DF18-2FD6-B0AA-A32AD73D5D5A}"/>
                </a:ext>
              </a:extLst>
            </p:cNvPr>
            <p:cNvSpPr/>
            <p:nvPr/>
          </p:nvSpPr>
          <p:spPr>
            <a:xfrm>
              <a:off x="1657350" y="2195512"/>
              <a:ext cx="1200150" cy="1200150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b="1" dirty="0"/>
                <a:t>You</a:t>
              </a:r>
              <a:endParaRPr kumimoji="1" lang="ja-JP" altLang="en-US" b="1" dirty="0"/>
            </a:p>
          </p:txBody>
        </p:sp>
      </p:grpSp>
      <p:pic>
        <p:nvPicPr>
          <p:cNvPr id="41" name="図 40" descr="ゲームのリモ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025FA4AE-4C30-EB6A-3AB1-EBEE4BFCE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1" y="5166627"/>
            <a:ext cx="15049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8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746CFF1B-8230-2ED8-34FB-C21FEEE0D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63300" cy="1325563"/>
          </a:xfrm>
        </p:spPr>
        <p:txBody>
          <a:bodyPr>
            <a:normAutofit/>
          </a:bodyPr>
          <a:lstStyle/>
          <a:p>
            <a:r>
              <a:rPr lang="en-US" altLang="ja-JP" b="1" dirty="0">
                <a:latin typeface="+mn-lt"/>
              </a:rPr>
              <a:t>Smart Motion Drive</a:t>
            </a:r>
            <a:r>
              <a:rPr lang="ja-JP" altLang="en-US" b="1" dirty="0">
                <a:latin typeface="+mn-lt"/>
              </a:rPr>
              <a:t> </a:t>
            </a:r>
            <a:r>
              <a:rPr lang="en-US" altLang="ja-JP" b="1" dirty="0">
                <a:latin typeface="+mn-lt"/>
              </a:rPr>
              <a:t>Application (Unity)</a:t>
            </a:r>
            <a:endParaRPr lang="ja-JP" altLang="en-US" b="1" dirty="0">
              <a:latin typeface="+mn-lt"/>
            </a:endParaRPr>
          </a:p>
        </p:txBody>
      </p:sp>
      <p:pic>
        <p:nvPicPr>
          <p:cNvPr id="6" name="図 5" descr="白いバックグラウンドのスクリーンショット&#10;&#10;AI 生成コンテンツは誤りを含む可能性があります。">
            <a:extLst>
              <a:ext uri="{FF2B5EF4-FFF2-40B4-BE49-F238E27FC236}">
                <a16:creationId xmlns:a16="http://schemas.microsoft.com/office/drawing/2014/main" id="{B4BFAEC1-9AA5-F3DB-C619-A9B5D0DBC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084" y="3231937"/>
            <a:ext cx="6203832" cy="345857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0881316-56EA-DA53-9A8E-67CBA857CD77}"/>
              </a:ext>
            </a:extLst>
          </p:cNvPr>
          <p:cNvSpPr txBox="1"/>
          <p:nvPr/>
        </p:nvSpPr>
        <p:spPr>
          <a:xfrm>
            <a:off x="2038349" y="1387480"/>
            <a:ext cx="8477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/>
              <a:t>The avatar synchronizes with your motion.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800" dirty="0"/>
              <a:t>You can select two drive modes.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ja-JP" sz="2800" b="1" dirty="0"/>
              <a:t>Self-driving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2800" b="1" dirty="0"/>
              <a:t>Auto-driving mode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73501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B9BF83-553B-1EA6-F886-BFAD8B7F9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Self-Driving Mode</a:t>
            </a:r>
            <a:endParaRPr kumimoji="1" lang="ja-JP" altLang="en-US" b="1" dirty="0">
              <a:latin typeface="+mn-lt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7AE7DA77-2FF1-5E4C-30FA-5CBDDFA80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48090"/>
              </p:ext>
            </p:extLst>
          </p:nvPr>
        </p:nvGraphicFramePr>
        <p:xfrm>
          <a:off x="304905" y="2181225"/>
          <a:ext cx="5695845" cy="4038596"/>
        </p:xfrm>
        <a:graphic>
          <a:graphicData uri="http://schemas.openxmlformats.org/drawingml/2006/table">
            <a:tbl>
              <a:tblPr firstRow="1" firstCol="1">
                <a:tableStyleId>{69012ECD-51FC-41F1-AA8D-1B2483CD663E}</a:tableStyleId>
              </a:tblPr>
              <a:tblGrid>
                <a:gridCol w="1523895">
                  <a:extLst>
                    <a:ext uri="{9D8B030D-6E8A-4147-A177-3AD203B41FA5}">
                      <a16:colId xmlns:a16="http://schemas.microsoft.com/office/drawing/2014/main" val="3959249179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val="3285481564"/>
                    </a:ext>
                  </a:extLst>
                </a:gridCol>
                <a:gridCol w="1933575">
                  <a:extLst>
                    <a:ext uri="{9D8B030D-6E8A-4147-A177-3AD203B41FA5}">
                      <a16:colId xmlns:a16="http://schemas.microsoft.com/office/drawing/2014/main" val="2050068732"/>
                    </a:ext>
                  </a:extLst>
                </a:gridCol>
              </a:tblGrid>
              <a:tr h="5498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Command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User Motion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Description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969227"/>
                  </a:ext>
                </a:extLst>
              </a:tr>
              <a:tr h="697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Accel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Raise Right 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>
                          <a:effectLst/>
                        </a:rPr>
                        <a:t>Move the car forward.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0812300"/>
                  </a:ext>
                </a:extLst>
              </a:tr>
              <a:tr h="697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Back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Raise Left 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Move the car backward.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1814671"/>
                  </a:ext>
                </a:extLst>
              </a:tr>
              <a:tr h="697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effectLst/>
                        </a:rPr>
                        <a:t>Stop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>
                          <a:effectLst/>
                        </a:rPr>
                        <a:t>Push Right Hand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Stop the car.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8967761"/>
                  </a:ext>
                </a:extLst>
              </a:tr>
              <a:tr h="697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effectLst/>
                        </a:rPr>
                        <a:t>Turn Right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>
                          <a:effectLst/>
                        </a:rPr>
                        <a:t>Move Right Hand to the Right Side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Turn the car to the right.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8027386"/>
                  </a:ext>
                </a:extLst>
              </a:tr>
              <a:tr h="697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Turn Left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>
                          <a:effectLst/>
                        </a:rPr>
                        <a:t>Move Left Hand to the Left Side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dirty="0">
                          <a:effectLst/>
                        </a:rPr>
                        <a:t>Turn the car to the left.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7814598"/>
                  </a:ext>
                </a:extLst>
              </a:tr>
            </a:tbl>
          </a:graphicData>
        </a:graphic>
      </p:graphicFrame>
      <p:pic>
        <p:nvPicPr>
          <p:cNvPr id="4" name="MAH00334">
            <a:hlinkClick r:id="" action="ppaction://media"/>
            <a:extLst>
              <a:ext uri="{FF2B5EF4-FFF2-40B4-BE49-F238E27FC236}">
                <a16:creationId xmlns:a16="http://schemas.microsoft.com/office/drawing/2014/main" id="{575C37BA-4BBB-D3C4-CB5C-D517CAE4B9E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5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0503" y="2333626"/>
            <a:ext cx="5768622" cy="324485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57191A4-D1A3-B447-6D5B-FF25052B6E93}"/>
              </a:ext>
            </a:extLst>
          </p:cNvPr>
          <p:cNvSpPr txBox="1"/>
          <p:nvPr/>
        </p:nvSpPr>
        <p:spPr>
          <a:xfrm>
            <a:off x="7515225" y="5676900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Motions for Self-Driving Mode</a:t>
            </a:r>
            <a:endParaRPr kumimoji="1" lang="ja-JP" altLang="en-US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694D434-43BD-228A-778C-058DB37B0C02}"/>
              </a:ext>
            </a:extLst>
          </p:cNvPr>
          <p:cNvSpPr txBox="1"/>
          <p:nvPr/>
        </p:nvSpPr>
        <p:spPr>
          <a:xfrm>
            <a:off x="914399" y="6256893"/>
            <a:ext cx="479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Control Patterns for Self-Driving Mode</a:t>
            </a:r>
            <a:endParaRPr kumimoji="1" lang="ja-JP" altLang="en-US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A807B74-D858-4D2F-5A15-BA195BF386F9}"/>
              </a:ext>
            </a:extLst>
          </p:cNvPr>
          <p:cNvSpPr txBox="1"/>
          <p:nvPr/>
        </p:nvSpPr>
        <p:spPr>
          <a:xfrm>
            <a:off x="923924" y="1406530"/>
            <a:ext cx="1097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/>
              <a:t>Your motions are recognized as the following </a:t>
            </a:r>
            <a:r>
              <a:rPr lang="en-US" altLang="ja-JP" sz="2800" b="1" dirty="0"/>
              <a:t>five commands</a:t>
            </a:r>
            <a:r>
              <a:rPr lang="en-US" altLang="ja-JP" sz="2800" dirty="0"/>
              <a:t>. 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4366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D36A7-69DA-B43A-CAF4-0B8C0151C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39A4FB-CDDB-CD8A-9CCE-2D39E4611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+mn-lt"/>
              </a:rPr>
              <a:t>Auto</a:t>
            </a:r>
            <a:r>
              <a:rPr kumimoji="1" lang="en-US" altLang="ja-JP" b="1" dirty="0">
                <a:latin typeface="+mn-lt"/>
              </a:rPr>
              <a:t>-Driving Mode</a:t>
            </a:r>
            <a:endParaRPr kumimoji="1" lang="ja-JP" altLang="en-US" b="1" dirty="0">
              <a:latin typeface="+mn-lt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7ECBC52-31D2-36CE-781D-48D11F23E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269937"/>
              </p:ext>
            </p:extLst>
          </p:nvPr>
        </p:nvGraphicFramePr>
        <p:xfrm>
          <a:off x="295380" y="2428875"/>
          <a:ext cx="5714896" cy="3383280"/>
        </p:xfrm>
        <a:graphic>
          <a:graphicData uri="http://schemas.openxmlformats.org/drawingml/2006/table">
            <a:tbl>
              <a:tblPr firstRow="1" firstCol="1">
                <a:tableStyleId>{69012ECD-51FC-41F1-AA8D-1B2483CD663E}</a:tableStyleId>
              </a:tblPr>
              <a:tblGrid>
                <a:gridCol w="1399999">
                  <a:extLst>
                    <a:ext uri="{9D8B030D-6E8A-4147-A177-3AD203B41FA5}">
                      <a16:colId xmlns:a16="http://schemas.microsoft.com/office/drawing/2014/main" val="3959249179"/>
                    </a:ext>
                  </a:extLst>
                </a:gridCol>
                <a:gridCol w="2072517">
                  <a:extLst>
                    <a:ext uri="{9D8B030D-6E8A-4147-A177-3AD203B41FA5}">
                      <a16:colId xmlns:a16="http://schemas.microsoft.com/office/drawing/2014/main" val="3285481564"/>
                    </a:ext>
                  </a:extLst>
                </a:gridCol>
                <a:gridCol w="2242380">
                  <a:extLst>
                    <a:ext uri="{9D8B030D-6E8A-4147-A177-3AD203B41FA5}">
                      <a16:colId xmlns:a16="http://schemas.microsoft.com/office/drawing/2014/main" val="2050068732"/>
                    </a:ext>
                  </a:extLst>
                </a:gridCol>
              </a:tblGrid>
              <a:tr h="57943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Control Pattern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User Motion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Description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969227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Call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Raise Right 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Call a car to your location.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08123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>
                          <a:effectLst/>
                        </a:rPr>
                        <a:t>Return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Raise Left 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Send the car back to a parking area.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181467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dirty="0">
                          <a:effectLst/>
                        </a:rPr>
                        <a:t>Stop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>
                          <a:effectLst/>
                        </a:rPr>
                        <a:t>Push Right Hand Forward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>
                          <a:effectLst/>
                        </a:rPr>
                        <a:t>Stop the car.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8967761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772E6C4-4B1E-7588-C6D1-1215B040AF3F}"/>
              </a:ext>
            </a:extLst>
          </p:cNvPr>
          <p:cNvSpPr txBox="1"/>
          <p:nvPr/>
        </p:nvSpPr>
        <p:spPr>
          <a:xfrm>
            <a:off x="7250741" y="5629059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Motions for Auto-Driving Mode</a:t>
            </a:r>
            <a:endParaRPr kumimoji="1" lang="ja-JP" altLang="en-US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E7302A-6C0D-CEE3-49BD-DA1A77CD054D}"/>
              </a:ext>
            </a:extLst>
          </p:cNvPr>
          <p:cNvSpPr txBox="1"/>
          <p:nvPr/>
        </p:nvSpPr>
        <p:spPr>
          <a:xfrm>
            <a:off x="962025" y="5941495"/>
            <a:ext cx="4791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Control Patterns for Auto-Driving Mode</a:t>
            </a:r>
            <a:endParaRPr kumimoji="1" lang="ja-JP" altLang="en-US" b="1" dirty="0"/>
          </a:p>
        </p:txBody>
      </p:sp>
      <p:pic>
        <p:nvPicPr>
          <p:cNvPr id="7" name="MAH00335">
            <a:hlinkClick r:id="" action="ppaction://media"/>
            <a:extLst>
              <a:ext uri="{FF2B5EF4-FFF2-40B4-BE49-F238E27FC236}">
                <a16:creationId xmlns:a16="http://schemas.microsoft.com/office/drawing/2014/main" id="{C4F9F6FD-07DE-7534-CD81-D80D183B087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19613" y="2428875"/>
            <a:ext cx="5577007" cy="3137066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E215DB-FF5C-FC09-53EB-C23238D013A8}"/>
              </a:ext>
            </a:extLst>
          </p:cNvPr>
          <p:cNvSpPr txBox="1"/>
          <p:nvPr/>
        </p:nvSpPr>
        <p:spPr>
          <a:xfrm>
            <a:off x="923924" y="1473205"/>
            <a:ext cx="1097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/>
              <a:t>Your motions are recognized as the following </a:t>
            </a:r>
            <a:r>
              <a:rPr lang="en-US" altLang="ja-JP" sz="2800" b="1" dirty="0"/>
              <a:t>three commands</a:t>
            </a:r>
            <a:r>
              <a:rPr lang="en-US" altLang="ja-JP" sz="2800" dirty="0"/>
              <a:t>. 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962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06761-EF72-C189-C0F2-5E7EAC1CD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DF8D5DC3-A22F-E722-E7F8-4439A2976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63300" cy="1325563"/>
          </a:xfrm>
        </p:spPr>
        <p:txBody>
          <a:bodyPr>
            <a:normAutofit/>
          </a:bodyPr>
          <a:lstStyle/>
          <a:p>
            <a:r>
              <a:rPr lang="en-US" altLang="ja-JP" b="1" dirty="0">
                <a:latin typeface="+mn-lt"/>
              </a:rPr>
              <a:t>Application Scenario</a:t>
            </a:r>
            <a:endParaRPr lang="ja-JP" altLang="en-US" b="1" dirty="0">
              <a:latin typeface="+mn-lt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0D9FF52-8BFC-8BDA-E961-B02125847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387" y="2623843"/>
            <a:ext cx="8719226" cy="409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矢印: 下 1">
            <a:extLst>
              <a:ext uri="{FF2B5EF4-FFF2-40B4-BE49-F238E27FC236}">
                <a16:creationId xmlns:a16="http://schemas.microsoft.com/office/drawing/2014/main" id="{1D4FCCB4-C213-190B-6FB2-D2EE4DAB5BF3}"/>
              </a:ext>
            </a:extLst>
          </p:cNvPr>
          <p:cNvSpPr/>
          <p:nvPr/>
        </p:nvSpPr>
        <p:spPr>
          <a:xfrm rot="2176724" flipH="1">
            <a:off x="6362288" y="3346397"/>
            <a:ext cx="322930" cy="411937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EB99FD9-5DD6-6921-B7D0-18FF72F1AB26}"/>
              </a:ext>
            </a:extLst>
          </p:cNvPr>
          <p:cNvSpPr txBox="1"/>
          <p:nvPr/>
        </p:nvSpPr>
        <p:spPr>
          <a:xfrm>
            <a:off x="6619875" y="2938428"/>
            <a:ext cx="2419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Your Car</a:t>
            </a:r>
            <a:endParaRPr kumimoji="1" lang="ja-JP" altLang="en-US" sz="24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BD92777-634A-88E0-41E8-71C4E6F96D76}"/>
              </a:ext>
            </a:extLst>
          </p:cNvPr>
          <p:cNvSpPr txBox="1"/>
          <p:nvPr/>
        </p:nvSpPr>
        <p:spPr>
          <a:xfrm>
            <a:off x="3543300" y="6106950"/>
            <a:ext cx="2419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/>
              <a:t>You</a:t>
            </a:r>
            <a:endParaRPr kumimoji="1" lang="ja-JP" altLang="en-US" sz="2400" b="1" dirty="0"/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6E63D0AC-66D8-F393-89D6-F6F59FD33DF8}"/>
              </a:ext>
            </a:extLst>
          </p:cNvPr>
          <p:cNvSpPr/>
          <p:nvPr/>
        </p:nvSpPr>
        <p:spPr>
          <a:xfrm rot="16200000" flipH="1">
            <a:off x="4385542" y="6150881"/>
            <a:ext cx="322930" cy="411937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0623D29-3B28-C7CC-797F-F923CA013EEF}"/>
              </a:ext>
            </a:extLst>
          </p:cNvPr>
          <p:cNvSpPr txBox="1"/>
          <p:nvPr/>
        </p:nvSpPr>
        <p:spPr>
          <a:xfrm>
            <a:off x="561976" y="1473205"/>
            <a:ext cx="11410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/>
              <a:t>Your car is in a parking area.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ja-JP" sz="2800" dirty="0"/>
              <a:t>You want to call it to your side while standing outside the car. 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38033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7B8AB4-AAD5-D1B6-788A-F01815282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+mn-lt"/>
              </a:rPr>
              <a:t>Demo: Self-Driving Mode</a:t>
            </a:r>
            <a:endParaRPr kumimoji="1" lang="ja-JP" altLang="en-US" b="1" dirty="0">
              <a:latin typeface="+mn-lt"/>
            </a:endParaRPr>
          </a:p>
        </p:txBody>
      </p:sp>
      <p:pic>
        <p:nvPicPr>
          <p:cNvPr id="3" name="Self-Driving-Demo">
            <a:hlinkClick r:id="" action="ppaction://media"/>
            <a:extLst>
              <a:ext uri="{FF2B5EF4-FFF2-40B4-BE49-F238E27FC236}">
                <a16:creationId xmlns:a16="http://schemas.microsoft.com/office/drawing/2014/main" id="{E13D3ED9-DE1D-D745-9079-5C22EDDF50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32862" y="1566862"/>
            <a:ext cx="8960000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8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443</Words>
  <Application>Microsoft Office PowerPoint</Application>
  <PresentationFormat>ワイド画面</PresentationFormat>
  <Paragraphs>92</Paragraphs>
  <Slides>11</Slides>
  <Notes>0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5" baseType="lpstr">
      <vt:lpstr>游ゴシック</vt:lpstr>
      <vt:lpstr>游ゴシック Light</vt:lpstr>
      <vt:lpstr>Arial</vt:lpstr>
      <vt:lpstr>Office テーマ</vt:lpstr>
      <vt:lpstr>PowerPoint プレゼンテーション</vt:lpstr>
      <vt:lpstr>Background</vt:lpstr>
      <vt:lpstr>How to Realize Inclusive Mobility</vt:lpstr>
      <vt:lpstr>Overview of Our System</vt:lpstr>
      <vt:lpstr>Smart Motion Drive Application (Unity)</vt:lpstr>
      <vt:lpstr>Self-Driving Mode</vt:lpstr>
      <vt:lpstr>Auto-Driving Mode</vt:lpstr>
      <vt:lpstr>Application Scenario</vt:lpstr>
      <vt:lpstr>Demo: Self-Driving Mode</vt:lpstr>
      <vt:lpstr>Demo: Auto-Driving Mode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真綸 佐保</dc:creator>
  <cp:lastModifiedBy>Naoto Mukai</cp:lastModifiedBy>
  <cp:revision>18</cp:revision>
  <dcterms:created xsi:type="dcterms:W3CDTF">2025-09-08T01:09:31Z</dcterms:created>
  <dcterms:modified xsi:type="dcterms:W3CDTF">2025-09-11T08:17:17Z</dcterms:modified>
</cp:coreProperties>
</file>