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7" r:id="rId2"/>
    <p:sldId id="267" r:id="rId3"/>
    <p:sldId id="258" r:id="rId4"/>
    <p:sldId id="261" r:id="rId5"/>
    <p:sldId id="260" r:id="rId6"/>
    <p:sldId id="265" r:id="rId7"/>
    <p:sldId id="266" r:id="rId8"/>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7" autoAdjust="0"/>
    <p:restoredTop sz="94660"/>
  </p:normalViewPr>
  <p:slideViewPr>
    <p:cSldViewPr snapToGrid="0">
      <p:cViewPr varScale="1">
        <p:scale>
          <a:sx n="108" d="100"/>
          <a:sy n="108" d="100"/>
        </p:scale>
        <p:origin x="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1CB731-D0EE-456C-A8EF-9BD3D6B5F04D}" type="datetimeFigureOut">
              <a:rPr lang="ko-KR" altLang="en-US" smtClean="0"/>
              <a:t>2025-09-25</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74343D-AC8A-4B67-9707-60E132874854}" type="slidenum">
              <a:rPr lang="ko-KR" altLang="en-US" smtClean="0"/>
              <a:t>‹#›</a:t>
            </a:fld>
            <a:endParaRPr lang="ko-KR" altLang="en-US"/>
          </a:p>
        </p:txBody>
      </p:sp>
    </p:spTree>
    <p:extLst>
      <p:ext uri="{BB962C8B-B14F-4D97-AF65-F5344CB8AC3E}">
        <p14:creationId xmlns:p14="http://schemas.microsoft.com/office/powerpoint/2010/main" val="131868385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C474343D-AC8A-4B67-9707-60E132874854}" type="slidenum">
              <a:rPr lang="ko-KR" altLang="en-US" smtClean="0"/>
              <a:t>1</a:t>
            </a:fld>
            <a:endParaRPr lang="ko-KR" altLang="en-US"/>
          </a:p>
        </p:txBody>
      </p:sp>
    </p:spTree>
    <p:extLst>
      <p:ext uri="{BB962C8B-B14F-4D97-AF65-F5344CB8AC3E}">
        <p14:creationId xmlns:p14="http://schemas.microsoft.com/office/powerpoint/2010/main" val="3702683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7770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78449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7057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44892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89681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41721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61593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8903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08019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452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75263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9/25/2025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5505053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2.sv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2.svg"/><Relationship Id="rId5" Type="http://schemas.openxmlformats.org/officeDocument/2006/relationships/image" Target="../media/image12.png"/><Relationship Id="rId10" Type="http://schemas.openxmlformats.org/officeDocument/2006/relationships/image" Target="../media/image1.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grpSp>
        <p:nvGrpSpPr>
          <p:cNvPr id="2" name="Group 2"/>
          <p:cNvGrpSpPr/>
          <p:nvPr/>
        </p:nvGrpSpPr>
        <p:grpSpPr>
          <a:xfrm rot="-1213417">
            <a:off x="205396" y="5287105"/>
            <a:ext cx="13098676" cy="1635804"/>
            <a:chOff x="0" y="0"/>
            <a:chExt cx="5174786" cy="646243"/>
          </a:xfrm>
        </p:grpSpPr>
        <p:sp>
          <p:nvSpPr>
            <p:cNvPr id="3" name="Freeform 3"/>
            <p:cNvSpPr/>
            <p:nvPr/>
          </p:nvSpPr>
          <p:spPr>
            <a:xfrm>
              <a:off x="0" y="0"/>
              <a:ext cx="5174786" cy="646243"/>
            </a:xfrm>
            <a:custGeom>
              <a:avLst/>
              <a:gdLst/>
              <a:ahLst/>
              <a:cxnLst/>
              <a:rect l="l" t="t" r="r" b="b"/>
              <a:pathLst>
                <a:path w="5174786" h="646243">
                  <a:moveTo>
                    <a:pt x="0" y="0"/>
                  </a:moveTo>
                  <a:lnTo>
                    <a:pt x="5174786" y="0"/>
                  </a:lnTo>
                  <a:lnTo>
                    <a:pt x="5174786" y="646243"/>
                  </a:lnTo>
                  <a:lnTo>
                    <a:pt x="0" y="646243"/>
                  </a:lnTo>
                  <a:close/>
                </a:path>
              </a:pathLst>
            </a:custGeom>
            <a:solidFill>
              <a:srgbClr val="FFFFFF"/>
            </a:solidFill>
          </p:spPr>
          <p:txBody>
            <a:bodyPr/>
            <a:lstStyle/>
            <a:p>
              <a:endParaRPr lang="ko-KR" altLang="en-US"/>
            </a:p>
          </p:txBody>
        </p:sp>
        <p:sp>
          <p:nvSpPr>
            <p:cNvPr id="4" name="TextBox 4"/>
            <p:cNvSpPr txBox="1"/>
            <p:nvPr/>
          </p:nvSpPr>
          <p:spPr>
            <a:xfrm>
              <a:off x="0" y="-38100"/>
              <a:ext cx="5174786" cy="684343"/>
            </a:xfrm>
            <a:prstGeom prst="rect">
              <a:avLst/>
            </a:prstGeom>
          </p:spPr>
          <p:txBody>
            <a:bodyPr lIns="33867" tIns="33867" rIns="33867" bIns="33867" rtlCol="0" anchor="ctr"/>
            <a:lstStyle/>
            <a:p>
              <a:pPr algn="ctr" defTabSz="609630" latinLnBrk="0">
                <a:lnSpc>
                  <a:spcPts val="1773"/>
                </a:lnSpc>
                <a:spcBef>
                  <a:spcPct val="0"/>
                </a:spcBef>
              </a:pPr>
              <a:endParaRPr sz="1200">
                <a:solidFill>
                  <a:prstClr val="black"/>
                </a:solidFill>
                <a:latin typeface="Calibri"/>
              </a:endParaRPr>
            </a:p>
          </p:txBody>
        </p:sp>
      </p:grpSp>
      <p:sp>
        <p:nvSpPr>
          <p:cNvPr id="5" name="TextBox 5"/>
          <p:cNvSpPr txBox="1"/>
          <p:nvPr/>
        </p:nvSpPr>
        <p:spPr>
          <a:xfrm>
            <a:off x="1455774" y="1514046"/>
            <a:ext cx="9799414" cy="1926168"/>
          </a:xfrm>
          <a:prstGeom prst="rect">
            <a:avLst/>
          </a:prstGeom>
        </p:spPr>
        <p:txBody>
          <a:bodyPr wrap="square" lIns="0" tIns="0" rIns="0" bIns="0" rtlCol="0" anchor="t">
            <a:spAutoFit/>
          </a:bodyPr>
          <a:lstStyle/>
          <a:p>
            <a:pPr algn="ctr" defTabSz="609630" latinLnBrk="0">
              <a:lnSpc>
                <a:spcPts val="8052"/>
              </a:lnSpc>
            </a:pPr>
            <a:r>
              <a:rPr lang="en-US" sz="8800" dirty="0" err="1">
                <a:solidFill>
                  <a:srgbClr val="38B6FF"/>
                </a:solidFill>
                <a:latin typeface="Academy"/>
                <a:ea typeface="Academy"/>
                <a:cs typeface="Academy"/>
                <a:sym typeface="Academy"/>
              </a:rPr>
              <a:t>AutoBump</a:t>
            </a:r>
            <a:endParaRPr lang="en-US" sz="6000" dirty="0">
              <a:solidFill>
                <a:srgbClr val="38B6FF"/>
              </a:solidFill>
              <a:latin typeface="Academy"/>
              <a:ea typeface="Academy"/>
              <a:cs typeface="Academy"/>
              <a:sym typeface="Academy"/>
            </a:endParaRPr>
          </a:p>
          <a:p>
            <a:pPr defTabSz="609630" latinLnBrk="0">
              <a:lnSpc>
                <a:spcPts val="8052"/>
              </a:lnSpc>
            </a:pPr>
            <a:r>
              <a:rPr lang="en-US" sz="3200" dirty="0">
                <a:solidFill>
                  <a:srgbClr val="38B6FF"/>
                </a:solidFill>
                <a:latin typeface="Academy"/>
                <a:ea typeface="Academy"/>
                <a:cs typeface="Academy"/>
                <a:sym typeface="Academy"/>
              </a:rPr>
              <a:t>Speed Bump Response System for Autonomous Driving</a:t>
            </a:r>
          </a:p>
        </p:txBody>
      </p:sp>
      <p:grpSp>
        <p:nvGrpSpPr>
          <p:cNvPr id="6" name="Group 6"/>
          <p:cNvGrpSpPr/>
          <p:nvPr/>
        </p:nvGrpSpPr>
        <p:grpSpPr>
          <a:xfrm>
            <a:off x="1528653" y="4352116"/>
            <a:ext cx="488616" cy="60165"/>
            <a:chOff x="0" y="0"/>
            <a:chExt cx="193033" cy="23769"/>
          </a:xfrm>
        </p:grpSpPr>
        <p:sp>
          <p:nvSpPr>
            <p:cNvPr id="7" name="Freeform 7"/>
            <p:cNvSpPr/>
            <p:nvPr/>
          </p:nvSpPr>
          <p:spPr>
            <a:xfrm>
              <a:off x="0" y="0"/>
              <a:ext cx="193033" cy="23769"/>
            </a:xfrm>
            <a:custGeom>
              <a:avLst/>
              <a:gdLst/>
              <a:ahLst/>
              <a:cxnLst/>
              <a:rect l="l" t="t" r="r" b="b"/>
              <a:pathLst>
                <a:path w="193033" h="23769">
                  <a:moveTo>
                    <a:pt x="0" y="0"/>
                  </a:moveTo>
                  <a:lnTo>
                    <a:pt x="193033" y="0"/>
                  </a:lnTo>
                  <a:lnTo>
                    <a:pt x="193033" y="23769"/>
                  </a:lnTo>
                  <a:lnTo>
                    <a:pt x="0" y="23769"/>
                  </a:lnTo>
                  <a:close/>
                </a:path>
              </a:pathLst>
            </a:custGeom>
            <a:solidFill>
              <a:srgbClr val="FFFFFF"/>
            </a:solidFill>
          </p:spPr>
          <p:txBody>
            <a:bodyPr/>
            <a:lstStyle/>
            <a:p>
              <a:endParaRPr lang="ko-KR" altLang="en-US"/>
            </a:p>
          </p:txBody>
        </p:sp>
        <p:sp>
          <p:nvSpPr>
            <p:cNvPr id="8" name="TextBox 8"/>
            <p:cNvSpPr txBox="1"/>
            <p:nvPr/>
          </p:nvSpPr>
          <p:spPr>
            <a:xfrm>
              <a:off x="0" y="38100"/>
              <a:ext cx="193033" cy="2376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sp>
        <p:nvSpPr>
          <p:cNvPr id="9" name="Freeform 9"/>
          <p:cNvSpPr/>
          <p:nvPr/>
        </p:nvSpPr>
        <p:spPr>
          <a:xfrm>
            <a:off x="9286879" y="1684307"/>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ko-KR" altLang="en-US"/>
          </a:p>
        </p:txBody>
      </p:sp>
      <p:sp>
        <p:nvSpPr>
          <p:cNvPr id="10" name="Freeform 10"/>
          <p:cNvSpPr/>
          <p:nvPr/>
        </p:nvSpPr>
        <p:spPr>
          <a:xfrm>
            <a:off x="-527206" y="3915287"/>
            <a:ext cx="1555994" cy="496993"/>
          </a:xfrm>
          <a:custGeom>
            <a:avLst/>
            <a:gdLst/>
            <a:ahLst/>
            <a:cxnLst/>
            <a:rect l="l" t="t" r="r" b="b"/>
            <a:pathLst>
              <a:path w="2333991" h="745490">
                <a:moveTo>
                  <a:pt x="0" y="0"/>
                </a:moveTo>
                <a:lnTo>
                  <a:pt x="2333990" y="0"/>
                </a:lnTo>
                <a:lnTo>
                  <a:pt x="2333990" y="745490"/>
                </a:lnTo>
                <a:lnTo>
                  <a:pt x="0" y="7454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ko-KR" altLang="en-US"/>
          </a:p>
        </p:txBody>
      </p:sp>
      <p:sp>
        <p:nvSpPr>
          <p:cNvPr id="12" name="TextBox 12"/>
          <p:cNvSpPr txBox="1"/>
          <p:nvPr/>
        </p:nvSpPr>
        <p:spPr>
          <a:xfrm>
            <a:off x="1528653" y="4919557"/>
            <a:ext cx="2048943" cy="173766"/>
          </a:xfrm>
          <a:prstGeom prst="rect">
            <a:avLst/>
          </a:prstGeom>
        </p:spPr>
        <p:txBody>
          <a:bodyPr lIns="0" tIns="0" rIns="0" bIns="0" rtlCol="0" anchor="t">
            <a:spAutoFit/>
          </a:bodyPr>
          <a:lstStyle/>
          <a:p>
            <a:pPr defTabSz="609630" latinLnBrk="0">
              <a:lnSpc>
                <a:spcPts val="1127"/>
              </a:lnSpc>
            </a:pPr>
            <a:r>
              <a:rPr lang="en-US" dirty="0">
                <a:solidFill>
                  <a:srgbClr val="FFFFFF"/>
                </a:solidFill>
                <a:latin typeface="Fira Code"/>
                <a:ea typeface="Fira Code"/>
                <a:cs typeface="Fira Code"/>
                <a:sym typeface="Fira Code"/>
              </a:rPr>
              <a:t>CPWC2025-0039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grpSp>
        <p:nvGrpSpPr>
          <p:cNvPr id="3" name="Group 3"/>
          <p:cNvGrpSpPr/>
          <p:nvPr/>
        </p:nvGrpSpPr>
        <p:grpSpPr>
          <a:xfrm>
            <a:off x="651767" y="3550244"/>
            <a:ext cx="4834633" cy="345544"/>
            <a:chOff x="-13445" y="-74643"/>
            <a:chExt cx="1727416" cy="136512"/>
          </a:xfrm>
        </p:grpSpPr>
        <p:sp>
          <p:nvSpPr>
            <p:cNvPr id="4" name="Freeform 4"/>
            <p:cNvSpPr/>
            <p:nvPr/>
          </p:nvSpPr>
          <p:spPr>
            <a:xfrm>
              <a:off x="-13445" y="-74643"/>
              <a:ext cx="1713972" cy="23769"/>
            </a:xfrm>
            <a:custGeom>
              <a:avLst/>
              <a:gdLst/>
              <a:ahLst/>
              <a:cxnLst/>
              <a:rect l="l" t="t" r="r" b="b"/>
              <a:pathLst>
                <a:path w="1713972" h="23769">
                  <a:moveTo>
                    <a:pt x="0" y="0"/>
                  </a:moveTo>
                  <a:lnTo>
                    <a:pt x="1713972" y="0"/>
                  </a:lnTo>
                  <a:lnTo>
                    <a:pt x="1713972" y="23769"/>
                  </a:lnTo>
                  <a:lnTo>
                    <a:pt x="0" y="23769"/>
                  </a:lnTo>
                  <a:close/>
                </a:path>
              </a:pathLst>
            </a:custGeom>
            <a:solidFill>
              <a:srgbClr val="FFFFFF"/>
            </a:solidFill>
          </p:spPr>
          <p:txBody>
            <a:bodyPr/>
            <a:lstStyle/>
            <a:p>
              <a:endParaRPr lang="ko-KR" altLang="en-US" dirty="0"/>
            </a:p>
          </p:txBody>
        </p:sp>
        <p:sp>
          <p:nvSpPr>
            <p:cNvPr id="5" name="TextBox 5"/>
            <p:cNvSpPr txBox="1"/>
            <p:nvPr/>
          </p:nvSpPr>
          <p:spPr>
            <a:xfrm>
              <a:off x="0" y="38100"/>
              <a:ext cx="1713971" cy="2376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sp>
        <p:nvSpPr>
          <p:cNvPr id="10" name="Freeform 10"/>
          <p:cNvSpPr/>
          <p:nvPr/>
        </p:nvSpPr>
        <p:spPr>
          <a:xfrm>
            <a:off x="6324436" y="1161210"/>
            <a:ext cx="375441" cy="75771"/>
          </a:xfrm>
          <a:custGeom>
            <a:avLst/>
            <a:gdLst/>
            <a:ahLst/>
            <a:cxnLst/>
            <a:rect l="l" t="t" r="r" b="b"/>
            <a:pathLst>
              <a:path w="563162" h="113656">
                <a:moveTo>
                  <a:pt x="0" y="0"/>
                </a:moveTo>
                <a:lnTo>
                  <a:pt x="563162" y="0"/>
                </a:lnTo>
                <a:lnTo>
                  <a:pt x="563162" y="113656"/>
                </a:lnTo>
                <a:lnTo>
                  <a:pt x="0" y="1136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a:p>
        </p:txBody>
      </p:sp>
      <p:grpSp>
        <p:nvGrpSpPr>
          <p:cNvPr id="11" name="Group 11"/>
          <p:cNvGrpSpPr/>
          <p:nvPr/>
        </p:nvGrpSpPr>
        <p:grpSpPr>
          <a:xfrm rot="-2700000">
            <a:off x="5927936" y="4070517"/>
            <a:ext cx="8033747" cy="1144306"/>
            <a:chOff x="0" y="0"/>
            <a:chExt cx="3173826" cy="452072"/>
          </a:xfrm>
        </p:grpSpPr>
        <p:sp>
          <p:nvSpPr>
            <p:cNvPr id="12" name="Freeform 12"/>
            <p:cNvSpPr/>
            <p:nvPr/>
          </p:nvSpPr>
          <p:spPr>
            <a:xfrm>
              <a:off x="0" y="0"/>
              <a:ext cx="3173826" cy="452072"/>
            </a:xfrm>
            <a:custGeom>
              <a:avLst/>
              <a:gdLst/>
              <a:ahLst/>
              <a:cxnLst/>
              <a:rect l="l" t="t" r="r" b="b"/>
              <a:pathLst>
                <a:path w="3173826" h="452072">
                  <a:moveTo>
                    <a:pt x="0" y="0"/>
                  </a:moveTo>
                  <a:lnTo>
                    <a:pt x="3173826" y="0"/>
                  </a:lnTo>
                  <a:lnTo>
                    <a:pt x="3173826" y="452072"/>
                  </a:lnTo>
                  <a:lnTo>
                    <a:pt x="0" y="452072"/>
                  </a:lnTo>
                  <a:close/>
                </a:path>
              </a:pathLst>
            </a:custGeom>
            <a:solidFill>
              <a:srgbClr val="FFFFFF"/>
            </a:solidFill>
          </p:spPr>
          <p:txBody>
            <a:bodyPr/>
            <a:lstStyle/>
            <a:p>
              <a:endParaRPr lang="ko-KR" altLang="en-US"/>
            </a:p>
          </p:txBody>
        </p:sp>
        <p:sp>
          <p:nvSpPr>
            <p:cNvPr id="13" name="TextBox 13"/>
            <p:cNvSpPr txBox="1"/>
            <p:nvPr/>
          </p:nvSpPr>
          <p:spPr>
            <a:xfrm>
              <a:off x="0" y="-38100"/>
              <a:ext cx="3173826" cy="490172"/>
            </a:xfrm>
            <a:prstGeom prst="rect">
              <a:avLst/>
            </a:prstGeom>
          </p:spPr>
          <p:txBody>
            <a:bodyPr lIns="33867" tIns="33867" rIns="33867" bIns="33867" rtlCol="0" anchor="ctr"/>
            <a:lstStyle/>
            <a:p>
              <a:pPr algn="ctr" defTabSz="609630" latinLnBrk="0">
                <a:lnSpc>
                  <a:spcPts val="1773"/>
                </a:lnSpc>
                <a:spcBef>
                  <a:spcPct val="0"/>
                </a:spcBef>
              </a:pPr>
              <a:endParaRPr sz="1200">
                <a:solidFill>
                  <a:prstClr val="black"/>
                </a:solidFill>
                <a:latin typeface="Calibri"/>
              </a:endParaRPr>
            </a:p>
          </p:txBody>
        </p:sp>
      </p:grpSp>
      <p:grpSp>
        <p:nvGrpSpPr>
          <p:cNvPr id="14" name="Group 14"/>
          <p:cNvGrpSpPr/>
          <p:nvPr/>
        </p:nvGrpSpPr>
        <p:grpSpPr>
          <a:xfrm rot="-2700000">
            <a:off x="4807685" y="3682083"/>
            <a:ext cx="8936332" cy="355027"/>
            <a:chOff x="0" y="0"/>
            <a:chExt cx="3530403" cy="140257"/>
          </a:xfrm>
        </p:grpSpPr>
        <p:sp>
          <p:nvSpPr>
            <p:cNvPr id="15" name="Freeform 15"/>
            <p:cNvSpPr/>
            <p:nvPr/>
          </p:nvSpPr>
          <p:spPr>
            <a:xfrm>
              <a:off x="0" y="0"/>
              <a:ext cx="3530403" cy="140257"/>
            </a:xfrm>
            <a:custGeom>
              <a:avLst/>
              <a:gdLst/>
              <a:ahLst/>
              <a:cxnLst/>
              <a:rect l="l" t="t" r="r" b="b"/>
              <a:pathLst>
                <a:path w="3530403" h="140257">
                  <a:moveTo>
                    <a:pt x="0" y="0"/>
                  </a:moveTo>
                  <a:lnTo>
                    <a:pt x="3530403" y="0"/>
                  </a:lnTo>
                  <a:lnTo>
                    <a:pt x="3530403" y="140257"/>
                  </a:lnTo>
                  <a:lnTo>
                    <a:pt x="0" y="140257"/>
                  </a:lnTo>
                  <a:close/>
                </a:path>
              </a:pathLst>
            </a:custGeom>
            <a:solidFill>
              <a:srgbClr val="FFFFFF"/>
            </a:solidFill>
          </p:spPr>
          <p:txBody>
            <a:bodyPr/>
            <a:lstStyle/>
            <a:p>
              <a:endParaRPr lang="ko-KR" altLang="en-US"/>
            </a:p>
          </p:txBody>
        </p:sp>
        <p:sp>
          <p:nvSpPr>
            <p:cNvPr id="16" name="TextBox 16"/>
            <p:cNvSpPr txBox="1"/>
            <p:nvPr/>
          </p:nvSpPr>
          <p:spPr>
            <a:xfrm>
              <a:off x="0" y="-38100"/>
              <a:ext cx="3530403" cy="178357"/>
            </a:xfrm>
            <a:prstGeom prst="rect">
              <a:avLst/>
            </a:prstGeom>
          </p:spPr>
          <p:txBody>
            <a:bodyPr lIns="33867" tIns="33867" rIns="33867" bIns="33867" rtlCol="0" anchor="ctr"/>
            <a:lstStyle/>
            <a:p>
              <a:pPr algn="ctr" defTabSz="609630" latinLnBrk="0">
                <a:lnSpc>
                  <a:spcPts val="1773"/>
                </a:lnSpc>
                <a:spcBef>
                  <a:spcPct val="0"/>
                </a:spcBef>
              </a:pPr>
              <a:endParaRPr sz="1200">
                <a:solidFill>
                  <a:prstClr val="black"/>
                </a:solidFill>
                <a:latin typeface="Calibri"/>
              </a:endParaRPr>
            </a:p>
          </p:txBody>
        </p:sp>
      </p:grpSp>
      <p:grpSp>
        <p:nvGrpSpPr>
          <p:cNvPr id="37" name="그룹 36">
            <a:extLst>
              <a:ext uri="{FF2B5EF4-FFF2-40B4-BE49-F238E27FC236}">
                <a16:creationId xmlns:a16="http://schemas.microsoft.com/office/drawing/2014/main" id="{A6BAB8A8-A38B-8A62-4F6B-1C1856671058}"/>
              </a:ext>
            </a:extLst>
          </p:cNvPr>
          <p:cNvGrpSpPr/>
          <p:nvPr/>
        </p:nvGrpSpPr>
        <p:grpSpPr>
          <a:xfrm>
            <a:off x="651770" y="1094800"/>
            <a:ext cx="4338490" cy="532741"/>
            <a:chOff x="685800" y="1086805"/>
            <a:chExt cx="4338490" cy="532741"/>
          </a:xfrm>
        </p:grpSpPr>
        <p:sp>
          <p:nvSpPr>
            <p:cNvPr id="9" name="Freeform 9"/>
            <p:cNvSpPr/>
            <p:nvPr/>
          </p:nvSpPr>
          <p:spPr>
            <a:xfrm>
              <a:off x="2828818" y="1086805"/>
              <a:ext cx="1555994" cy="496993"/>
            </a:xfrm>
            <a:custGeom>
              <a:avLst/>
              <a:gdLst/>
              <a:ahLst/>
              <a:cxnLst/>
              <a:rect l="l" t="t" r="r" b="b"/>
              <a:pathLst>
                <a:path w="2333991" h="745490">
                  <a:moveTo>
                    <a:pt x="0" y="0"/>
                  </a:moveTo>
                  <a:lnTo>
                    <a:pt x="2333991" y="0"/>
                  </a:lnTo>
                  <a:lnTo>
                    <a:pt x="2333991" y="745490"/>
                  </a:lnTo>
                  <a:lnTo>
                    <a:pt x="0" y="7454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ko-KR" altLang="en-US"/>
            </a:p>
          </p:txBody>
        </p:sp>
        <p:sp>
          <p:nvSpPr>
            <p:cNvPr id="19" name="TextBox 19"/>
            <p:cNvSpPr txBox="1"/>
            <p:nvPr/>
          </p:nvSpPr>
          <p:spPr>
            <a:xfrm>
              <a:off x="685800" y="1182054"/>
              <a:ext cx="4338490" cy="437492"/>
            </a:xfrm>
            <a:prstGeom prst="rect">
              <a:avLst/>
            </a:prstGeom>
          </p:spPr>
          <p:txBody>
            <a:bodyPr lIns="0" tIns="0" rIns="0" bIns="0" rtlCol="0" anchor="t">
              <a:spAutoFit/>
            </a:bodyPr>
            <a:lstStyle/>
            <a:p>
              <a:pPr defTabSz="609630" latinLnBrk="0">
                <a:lnSpc>
                  <a:spcPts val="3008"/>
                </a:lnSpc>
              </a:pPr>
              <a:r>
                <a:rPr lang="en-US" sz="4000" dirty="0">
                  <a:solidFill>
                    <a:srgbClr val="38B6FF"/>
                  </a:solidFill>
                  <a:latin typeface="Academy"/>
                  <a:ea typeface="Academy"/>
                  <a:cs typeface="Academy"/>
                  <a:sym typeface="Academy"/>
                </a:rPr>
                <a:t>INTRODUCTION</a:t>
              </a:r>
            </a:p>
          </p:txBody>
        </p:sp>
      </p:grpSp>
      <p:sp>
        <p:nvSpPr>
          <p:cNvPr id="21" name="TextBox 21"/>
          <p:cNvSpPr txBox="1"/>
          <p:nvPr/>
        </p:nvSpPr>
        <p:spPr>
          <a:xfrm>
            <a:off x="651770" y="2353324"/>
            <a:ext cx="4338490" cy="989951"/>
          </a:xfrm>
          <a:prstGeom prst="rect">
            <a:avLst/>
          </a:prstGeom>
        </p:spPr>
        <p:txBody>
          <a:bodyPr lIns="0" tIns="0" rIns="0" bIns="0" rtlCol="0" anchor="t">
            <a:spAutoFit/>
          </a:bodyPr>
          <a:lstStyle/>
          <a:p>
            <a:pPr defTabSz="609630" latinLnBrk="0">
              <a:lnSpc>
                <a:spcPts val="1127"/>
              </a:lnSpc>
            </a:pPr>
            <a:r>
              <a:rPr lang="en-US" sz="1000" dirty="0">
                <a:solidFill>
                  <a:srgbClr val="FFFFFF"/>
                </a:solidFill>
                <a:latin typeface="Fira Code"/>
                <a:ea typeface="Fira Code"/>
                <a:cs typeface="Fira Code"/>
                <a:sym typeface="Fira Code"/>
              </a:rPr>
              <a:t>The automotive industry is rapidly transforming, driven by the dual megatrends of Autonomous Driving and Electric Vehicles. This evolution elevates the importance of accurately detecting and responding to road anomalies like speed bumps, potholes, and debris, making it a critical challenge for the next generation of mobility.</a:t>
            </a:r>
          </a:p>
        </p:txBody>
      </p:sp>
      <p:sp>
        <p:nvSpPr>
          <p:cNvPr id="25" name="TextBox 25"/>
          <p:cNvSpPr txBox="1"/>
          <p:nvPr/>
        </p:nvSpPr>
        <p:spPr>
          <a:xfrm>
            <a:off x="651767" y="1895645"/>
            <a:ext cx="5117272" cy="250710"/>
          </a:xfrm>
          <a:prstGeom prst="rect">
            <a:avLst/>
          </a:prstGeom>
        </p:spPr>
        <p:txBody>
          <a:bodyPr wrap="square" lIns="0" tIns="0" rIns="0" bIns="0" rtlCol="0" anchor="t">
            <a:spAutoFit/>
          </a:bodyPr>
          <a:lstStyle/>
          <a:p>
            <a:pPr defTabSz="609630" latinLnBrk="0">
              <a:lnSpc>
                <a:spcPts val="1941"/>
              </a:lnSpc>
            </a:pPr>
            <a:r>
              <a:rPr lang="en-US" dirty="0">
                <a:solidFill>
                  <a:srgbClr val="FFFFFF"/>
                </a:solidFill>
                <a:latin typeface="Fira Code"/>
                <a:ea typeface="Fira Code"/>
                <a:cs typeface="Fira Code"/>
                <a:sym typeface="Fira Code"/>
              </a:rPr>
              <a:t>The Automotive Shift to AVs and EVs</a:t>
            </a:r>
          </a:p>
        </p:txBody>
      </p:sp>
      <p:grpSp>
        <p:nvGrpSpPr>
          <p:cNvPr id="36" name="그룹 35">
            <a:extLst>
              <a:ext uri="{FF2B5EF4-FFF2-40B4-BE49-F238E27FC236}">
                <a16:creationId xmlns:a16="http://schemas.microsoft.com/office/drawing/2014/main" id="{61641C6C-F909-C0CF-25C9-B2C0EE7B79BB}"/>
              </a:ext>
            </a:extLst>
          </p:cNvPr>
          <p:cNvGrpSpPr/>
          <p:nvPr/>
        </p:nvGrpSpPr>
        <p:grpSpPr>
          <a:xfrm>
            <a:off x="651766" y="3817378"/>
            <a:ext cx="4710195" cy="1577954"/>
            <a:chOff x="666748" y="3364319"/>
            <a:chExt cx="4355697" cy="1577954"/>
          </a:xfrm>
        </p:grpSpPr>
        <p:sp>
          <p:nvSpPr>
            <p:cNvPr id="26" name="TextBox 26"/>
            <p:cNvSpPr txBox="1"/>
            <p:nvPr/>
          </p:nvSpPr>
          <p:spPr>
            <a:xfrm>
              <a:off x="666750" y="3364319"/>
              <a:ext cx="1945871" cy="258276"/>
            </a:xfrm>
            <a:prstGeom prst="rect">
              <a:avLst/>
            </a:prstGeom>
          </p:spPr>
          <p:txBody>
            <a:bodyPr wrap="square" lIns="0" tIns="0" rIns="0" bIns="0" rtlCol="0" anchor="t">
              <a:spAutoFit/>
            </a:bodyPr>
            <a:lstStyle/>
            <a:p>
              <a:pPr defTabSz="609630" latinLnBrk="0">
                <a:lnSpc>
                  <a:spcPts val="1941"/>
                </a:lnSpc>
              </a:pPr>
              <a:r>
                <a:rPr lang="en-US" dirty="0">
                  <a:solidFill>
                    <a:srgbClr val="FFFFFF"/>
                  </a:solidFill>
                  <a:latin typeface="Fira Code"/>
                  <a:ea typeface="Fira Code"/>
                  <a:cs typeface="Fira Code"/>
                  <a:sym typeface="Fira Code"/>
                </a:rPr>
                <a:t>Limitation</a:t>
              </a:r>
            </a:p>
          </p:txBody>
        </p:sp>
        <p:sp>
          <p:nvSpPr>
            <p:cNvPr id="27" name="TextBox 27"/>
            <p:cNvSpPr txBox="1"/>
            <p:nvPr/>
          </p:nvSpPr>
          <p:spPr>
            <a:xfrm>
              <a:off x="666748" y="3673977"/>
              <a:ext cx="2124474" cy="986167"/>
            </a:xfrm>
            <a:prstGeom prst="rect">
              <a:avLst/>
            </a:prstGeom>
          </p:spPr>
          <p:txBody>
            <a:bodyPr wrap="square" lIns="0" tIns="0" rIns="0" bIns="0" rtlCol="0" anchor="t">
              <a:spAutoFit/>
            </a:bodyPr>
            <a:lstStyle/>
            <a:p>
              <a:pPr defTabSz="609630" latinLnBrk="0">
                <a:lnSpc>
                  <a:spcPts val="1127"/>
                </a:lnSpc>
              </a:pPr>
              <a:r>
                <a:rPr lang="en-US" sz="900" dirty="0">
                  <a:solidFill>
                    <a:srgbClr val="FFFFFF"/>
                  </a:solidFill>
                  <a:latin typeface="Fira Code"/>
                  <a:ea typeface="Fira Code"/>
                  <a:cs typeface="Fira Code"/>
                  <a:sym typeface="Fira Code"/>
                </a:rPr>
                <a:t>There are two main limitations: Relying on HD maps that are not updated in real-time, and a perception focus biased towards dynamic hazards (like cars and pedestrians) over road surface details.</a:t>
              </a:r>
            </a:p>
          </p:txBody>
        </p:sp>
        <p:sp>
          <p:nvSpPr>
            <p:cNvPr id="28" name="TextBox 28"/>
            <p:cNvSpPr txBox="1"/>
            <p:nvPr/>
          </p:nvSpPr>
          <p:spPr>
            <a:xfrm>
              <a:off x="3016051" y="3364319"/>
              <a:ext cx="1989190" cy="258276"/>
            </a:xfrm>
            <a:prstGeom prst="rect">
              <a:avLst/>
            </a:prstGeom>
          </p:spPr>
          <p:txBody>
            <a:bodyPr wrap="square" lIns="0" tIns="0" rIns="0" bIns="0" rtlCol="0" anchor="t">
              <a:spAutoFit/>
            </a:bodyPr>
            <a:lstStyle/>
            <a:p>
              <a:pPr defTabSz="609630" latinLnBrk="0">
                <a:lnSpc>
                  <a:spcPts val="1941"/>
                </a:lnSpc>
              </a:pPr>
              <a:r>
                <a:rPr lang="en-US" dirty="0">
                  <a:solidFill>
                    <a:srgbClr val="FFFFFF"/>
                  </a:solidFill>
                  <a:latin typeface="Fira Code"/>
                  <a:ea typeface="Fira Code"/>
                  <a:cs typeface="Fira Code"/>
                  <a:sym typeface="Fira Code"/>
                </a:rPr>
                <a:t>Problem</a:t>
              </a:r>
            </a:p>
          </p:txBody>
        </p:sp>
        <p:sp>
          <p:nvSpPr>
            <p:cNvPr id="29" name="TextBox 29"/>
            <p:cNvSpPr txBox="1"/>
            <p:nvPr/>
          </p:nvSpPr>
          <p:spPr>
            <a:xfrm>
              <a:off x="3016051" y="3673977"/>
              <a:ext cx="2006394" cy="1268296"/>
            </a:xfrm>
            <a:prstGeom prst="rect">
              <a:avLst/>
            </a:prstGeom>
          </p:spPr>
          <p:txBody>
            <a:bodyPr wrap="square" lIns="0" tIns="0" rIns="0" bIns="0" rtlCol="0" anchor="t">
              <a:spAutoFit/>
            </a:bodyPr>
            <a:lstStyle/>
            <a:p>
              <a:pPr defTabSz="609630" latinLnBrk="0">
                <a:lnSpc>
                  <a:spcPts val="1127"/>
                </a:lnSpc>
              </a:pPr>
              <a:r>
                <a:rPr lang="en-US" sz="900" dirty="0">
                  <a:solidFill>
                    <a:srgbClr val="FFFFFF"/>
                  </a:solidFill>
                  <a:latin typeface="Fira Code"/>
                  <a:ea typeface="Fira Code"/>
                  <a:cs typeface="Fira Code"/>
                  <a:sym typeface="Fira Code"/>
                </a:rPr>
                <a:t>Failure to respond to road surface obstacles is not just about causing discomfort; it can lead to serious safety problems. The risk is especially critical for electric vehicles, where underbody impacts can cause catastrophic battery damage.</a:t>
              </a:r>
            </a:p>
          </p:txBody>
        </p:sp>
      </p:grpSp>
      <p:pic>
        <p:nvPicPr>
          <p:cNvPr id="39" name="그림 38" descr="사람, 거울, 자동차, 야외이(가) 표시된 사진&#10;&#10;AI 생성 콘텐츠는 정확하지 않을 수 있습니다.">
            <a:extLst>
              <a:ext uri="{FF2B5EF4-FFF2-40B4-BE49-F238E27FC236}">
                <a16:creationId xmlns:a16="http://schemas.microsoft.com/office/drawing/2014/main" id="{FF8586AA-08C1-D6EC-9E02-62C0B2FAA9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60292" y="1543738"/>
            <a:ext cx="6398353" cy="3599074"/>
          </a:xfrm>
          <a:prstGeom prst="rect">
            <a:avLst/>
          </a:prstGeom>
          <a:blipFill>
            <a:blip r:embed="rId6">
              <a:extLst>
                <a:ext uri="{28A0092B-C50C-407E-A947-70E740481C1C}">
                  <a14:useLocalDpi xmlns:a14="http://schemas.microsoft.com/office/drawing/2010/main" val="0"/>
                </a:ext>
              </a:extLst>
            </a:blip>
            <a:stretch>
              <a:fillRect/>
            </a:stretch>
          </a:blipFill>
          <a:effectLst>
            <a:softEdge rad="0"/>
          </a:effectLst>
        </p:spPr>
      </p:pic>
      <p:sp>
        <p:nvSpPr>
          <p:cNvPr id="42" name="이등변 삼각형 41">
            <a:extLst>
              <a:ext uri="{FF2B5EF4-FFF2-40B4-BE49-F238E27FC236}">
                <a16:creationId xmlns:a16="http://schemas.microsoft.com/office/drawing/2014/main" id="{99B5E946-25A8-2F6D-0DF2-193FCA3D746F}"/>
              </a:ext>
            </a:extLst>
          </p:cNvPr>
          <p:cNvSpPr/>
          <p:nvPr/>
        </p:nvSpPr>
        <p:spPr>
          <a:xfrm rot="4364055">
            <a:off x="5766261" y="1242899"/>
            <a:ext cx="586409" cy="593876"/>
          </a:xfrm>
          <a:prstGeom prst="triangle">
            <a:avLst/>
          </a:prstGeom>
          <a:solidFill>
            <a:srgbClr val="12161E"/>
          </a:solidFill>
          <a:ln>
            <a:solidFill>
              <a:srgbClr val="12161E"/>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43" name="이등변 삼각형 42">
            <a:extLst>
              <a:ext uri="{FF2B5EF4-FFF2-40B4-BE49-F238E27FC236}">
                <a16:creationId xmlns:a16="http://schemas.microsoft.com/office/drawing/2014/main" id="{D379794B-2050-0D60-E25F-6449548DD222}"/>
              </a:ext>
            </a:extLst>
          </p:cNvPr>
          <p:cNvSpPr/>
          <p:nvPr/>
        </p:nvSpPr>
        <p:spPr>
          <a:xfrm rot="20107024">
            <a:off x="5721426" y="4818993"/>
            <a:ext cx="586409" cy="593876"/>
          </a:xfrm>
          <a:prstGeom prst="triangle">
            <a:avLst/>
          </a:prstGeom>
          <a:solidFill>
            <a:srgbClr val="12161E"/>
          </a:solidFill>
          <a:ln>
            <a:solidFill>
              <a:srgbClr val="12161E"/>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44" name="TextBox 25">
            <a:extLst>
              <a:ext uri="{FF2B5EF4-FFF2-40B4-BE49-F238E27FC236}">
                <a16:creationId xmlns:a16="http://schemas.microsoft.com/office/drawing/2014/main" id="{CFA87E1F-6B35-FC86-0D65-1EB6F840EDD3}"/>
              </a:ext>
            </a:extLst>
          </p:cNvPr>
          <p:cNvSpPr txBox="1"/>
          <p:nvPr/>
        </p:nvSpPr>
        <p:spPr>
          <a:xfrm>
            <a:off x="6866313" y="1092586"/>
            <a:ext cx="5117272" cy="224292"/>
          </a:xfrm>
          <a:prstGeom prst="rect">
            <a:avLst/>
          </a:prstGeom>
        </p:spPr>
        <p:txBody>
          <a:bodyPr wrap="square" lIns="0" tIns="0" rIns="0" bIns="0" rtlCol="0" anchor="t">
            <a:spAutoFit/>
          </a:bodyPr>
          <a:lstStyle/>
          <a:p>
            <a:pPr defTabSz="609630" latinLnBrk="0">
              <a:lnSpc>
                <a:spcPts val="1941"/>
              </a:lnSpc>
            </a:pPr>
            <a:r>
              <a:rPr lang="en-US" sz="1100" dirty="0">
                <a:solidFill>
                  <a:srgbClr val="FFFFFF"/>
                </a:solidFill>
                <a:latin typeface="Fira Code"/>
                <a:ea typeface="Fira Code"/>
                <a:cs typeface="Fira Code"/>
                <a:sym typeface="Fira Code"/>
              </a:rPr>
              <a:t>https://youtu.be/PMppm1m6jio?feature=shared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sp>
        <p:nvSpPr>
          <p:cNvPr id="2" name="TextBox 2"/>
          <p:cNvSpPr txBox="1"/>
          <p:nvPr/>
        </p:nvSpPr>
        <p:spPr>
          <a:xfrm>
            <a:off x="715447" y="452392"/>
            <a:ext cx="4891977" cy="1107996"/>
          </a:xfrm>
          <a:prstGeom prst="rect">
            <a:avLst/>
          </a:prstGeom>
        </p:spPr>
        <p:txBody>
          <a:bodyPr wrap="square" lIns="0" tIns="0" rIns="0" bIns="0" rtlCol="0" anchor="t">
            <a:spAutoFit/>
          </a:bodyPr>
          <a:lstStyle/>
          <a:p>
            <a:pPr defTabSz="609630" latinLnBrk="0"/>
            <a:r>
              <a:rPr lang="en-US" sz="3600" dirty="0">
                <a:solidFill>
                  <a:srgbClr val="38B6FF"/>
                </a:solidFill>
                <a:latin typeface="Academy"/>
                <a:ea typeface="Academy"/>
                <a:cs typeface="Academy"/>
                <a:sym typeface="Academy"/>
              </a:rPr>
              <a:t>" Why Simulator-Based</a:t>
            </a:r>
          </a:p>
          <a:p>
            <a:pPr defTabSz="609630" latinLnBrk="0"/>
            <a:r>
              <a:rPr lang="en-US" sz="3600" dirty="0">
                <a:solidFill>
                  <a:srgbClr val="38B6FF"/>
                </a:solidFill>
                <a:latin typeface="Academy"/>
                <a:ea typeface="Academy"/>
                <a:cs typeface="Academy"/>
                <a:sym typeface="Academy"/>
              </a:rPr>
              <a:t>Bump Response System? "</a:t>
            </a:r>
          </a:p>
        </p:txBody>
      </p:sp>
      <p:sp>
        <p:nvSpPr>
          <p:cNvPr id="10" name="Freeform 10"/>
          <p:cNvSpPr/>
          <p:nvPr/>
        </p:nvSpPr>
        <p:spPr>
          <a:xfrm>
            <a:off x="10655296" y="1863041"/>
            <a:ext cx="375441" cy="75771"/>
          </a:xfrm>
          <a:custGeom>
            <a:avLst/>
            <a:gdLst/>
            <a:ahLst/>
            <a:cxnLst/>
            <a:rect l="l" t="t" r="r" b="b"/>
            <a:pathLst>
              <a:path w="563162" h="113656">
                <a:moveTo>
                  <a:pt x="0" y="0"/>
                </a:moveTo>
                <a:lnTo>
                  <a:pt x="563162" y="0"/>
                </a:lnTo>
                <a:lnTo>
                  <a:pt x="563162" y="113657"/>
                </a:lnTo>
                <a:lnTo>
                  <a:pt x="0" y="11365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a:p>
        </p:txBody>
      </p:sp>
      <p:grpSp>
        <p:nvGrpSpPr>
          <p:cNvPr id="11" name="Group 11"/>
          <p:cNvGrpSpPr/>
          <p:nvPr/>
        </p:nvGrpSpPr>
        <p:grpSpPr>
          <a:xfrm>
            <a:off x="668306" y="3313496"/>
            <a:ext cx="3146975" cy="3092111"/>
            <a:chOff x="0" y="0"/>
            <a:chExt cx="3989531" cy="2270492"/>
          </a:xfrm>
          <a:blipFill dpi="0" rotWithShape="1">
            <a:blip r:embed="rId4">
              <a:extLst>
                <a:ext uri="{28A0092B-C50C-407E-A947-70E740481C1C}">
                  <a14:useLocalDpi xmlns:a14="http://schemas.microsoft.com/office/drawing/2010/main" val="0"/>
                </a:ext>
              </a:extLst>
            </a:blip>
            <a:srcRect/>
            <a:stretch>
              <a:fillRect/>
            </a:stretch>
          </a:blipFill>
        </p:grpSpPr>
        <p:sp>
          <p:nvSpPr>
            <p:cNvPr id="12" name="Freeform 12"/>
            <p:cNvSpPr/>
            <p:nvPr/>
          </p:nvSpPr>
          <p:spPr>
            <a:xfrm>
              <a:off x="0" y="0"/>
              <a:ext cx="3989531" cy="2270492"/>
            </a:xfrm>
            <a:custGeom>
              <a:avLst/>
              <a:gdLst/>
              <a:ahLst/>
              <a:cxnLst/>
              <a:rect l="l" t="t" r="r" b="b"/>
              <a:pathLst>
                <a:path w="3989531" h="2270492">
                  <a:moveTo>
                    <a:pt x="3751406" y="0"/>
                  </a:moveTo>
                  <a:lnTo>
                    <a:pt x="3989531" y="238125"/>
                  </a:lnTo>
                  <a:lnTo>
                    <a:pt x="3989531" y="2032367"/>
                  </a:lnTo>
                  <a:lnTo>
                    <a:pt x="3751406" y="2270492"/>
                  </a:lnTo>
                  <a:lnTo>
                    <a:pt x="238125" y="2270492"/>
                  </a:lnTo>
                  <a:lnTo>
                    <a:pt x="0" y="2032367"/>
                  </a:lnTo>
                  <a:lnTo>
                    <a:pt x="0" y="238125"/>
                  </a:lnTo>
                  <a:lnTo>
                    <a:pt x="238125" y="0"/>
                  </a:lnTo>
                  <a:lnTo>
                    <a:pt x="3751406" y="0"/>
                  </a:lnTo>
                  <a:close/>
                </a:path>
              </a:pathLst>
            </a:custGeom>
            <a:grpFill/>
          </p:spPr>
          <p:txBody>
            <a:bodyPr/>
            <a:lstStyle/>
            <a:p>
              <a:endParaRPr lang="ko-KR" altLang="en-US"/>
            </a:p>
          </p:txBody>
        </p:sp>
      </p:grpSp>
      <p:grpSp>
        <p:nvGrpSpPr>
          <p:cNvPr id="13" name="Group 13"/>
          <p:cNvGrpSpPr/>
          <p:nvPr/>
        </p:nvGrpSpPr>
        <p:grpSpPr>
          <a:xfrm>
            <a:off x="863985" y="2173447"/>
            <a:ext cx="2790605" cy="986085"/>
            <a:chOff x="0" y="0"/>
            <a:chExt cx="6573799" cy="2322909"/>
          </a:xfrm>
        </p:grpSpPr>
        <p:sp>
          <p:nvSpPr>
            <p:cNvPr id="14" name="Freeform 14"/>
            <p:cNvSpPr/>
            <p:nvPr/>
          </p:nvSpPr>
          <p:spPr>
            <a:xfrm>
              <a:off x="0" y="0"/>
              <a:ext cx="6573800" cy="2322909"/>
            </a:xfrm>
            <a:custGeom>
              <a:avLst/>
              <a:gdLst/>
              <a:ahLst/>
              <a:cxnLst/>
              <a:rect l="l" t="t" r="r" b="b"/>
              <a:pathLst>
                <a:path w="6573800" h="2322909">
                  <a:moveTo>
                    <a:pt x="6413779" y="0"/>
                  </a:moveTo>
                  <a:lnTo>
                    <a:pt x="160020" y="0"/>
                  </a:lnTo>
                  <a:lnTo>
                    <a:pt x="0" y="160020"/>
                  </a:lnTo>
                  <a:lnTo>
                    <a:pt x="0" y="2162889"/>
                  </a:lnTo>
                  <a:lnTo>
                    <a:pt x="160020" y="2322909"/>
                  </a:lnTo>
                  <a:lnTo>
                    <a:pt x="6413779" y="2322909"/>
                  </a:lnTo>
                  <a:lnTo>
                    <a:pt x="6573800" y="2162889"/>
                  </a:lnTo>
                  <a:lnTo>
                    <a:pt x="6573800" y="160020"/>
                  </a:lnTo>
                  <a:lnTo>
                    <a:pt x="6413779" y="0"/>
                  </a:lnTo>
                  <a:close/>
                </a:path>
              </a:pathLst>
            </a:custGeom>
            <a:solidFill>
              <a:srgbClr val="12161E"/>
            </a:solidFill>
            <a:ln w="9525" cap="sq">
              <a:solidFill>
                <a:srgbClr val="38B6FF"/>
              </a:solidFill>
              <a:prstDash val="solid"/>
              <a:miter/>
            </a:ln>
          </p:spPr>
          <p:txBody>
            <a:bodyPr/>
            <a:lstStyle/>
            <a:p>
              <a:endParaRPr lang="ko-KR" altLang="en-US"/>
            </a:p>
          </p:txBody>
        </p:sp>
        <p:sp>
          <p:nvSpPr>
            <p:cNvPr id="15" name="TextBox 15"/>
            <p:cNvSpPr txBox="1"/>
            <p:nvPr/>
          </p:nvSpPr>
          <p:spPr>
            <a:xfrm>
              <a:off x="63500" y="101600"/>
              <a:ext cx="6446799" cy="215780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grpSp>
        <p:nvGrpSpPr>
          <p:cNvPr id="16" name="Group 16"/>
          <p:cNvGrpSpPr/>
          <p:nvPr/>
        </p:nvGrpSpPr>
        <p:grpSpPr>
          <a:xfrm>
            <a:off x="4505019" y="3313496"/>
            <a:ext cx="3146975" cy="3092111"/>
            <a:chOff x="0" y="0"/>
            <a:chExt cx="3989531" cy="2270492"/>
          </a:xfrm>
          <a:blipFill dpi="0" rotWithShape="1">
            <a:blip r:embed="rId5">
              <a:extLst>
                <a:ext uri="{28A0092B-C50C-407E-A947-70E740481C1C}">
                  <a14:useLocalDpi xmlns:a14="http://schemas.microsoft.com/office/drawing/2010/main" val="0"/>
                </a:ext>
              </a:extLst>
            </a:blip>
            <a:srcRect/>
            <a:stretch>
              <a:fillRect/>
            </a:stretch>
          </a:blipFill>
        </p:grpSpPr>
        <p:sp>
          <p:nvSpPr>
            <p:cNvPr id="17" name="Freeform 17"/>
            <p:cNvSpPr/>
            <p:nvPr/>
          </p:nvSpPr>
          <p:spPr>
            <a:xfrm>
              <a:off x="0" y="0"/>
              <a:ext cx="3989531" cy="2270492"/>
            </a:xfrm>
            <a:custGeom>
              <a:avLst/>
              <a:gdLst/>
              <a:ahLst/>
              <a:cxnLst/>
              <a:rect l="l" t="t" r="r" b="b"/>
              <a:pathLst>
                <a:path w="3989531" h="2270492">
                  <a:moveTo>
                    <a:pt x="3751406" y="0"/>
                  </a:moveTo>
                  <a:lnTo>
                    <a:pt x="3989531" y="238125"/>
                  </a:lnTo>
                  <a:lnTo>
                    <a:pt x="3989531" y="2032367"/>
                  </a:lnTo>
                  <a:lnTo>
                    <a:pt x="3751406" y="2270492"/>
                  </a:lnTo>
                  <a:lnTo>
                    <a:pt x="238125" y="2270492"/>
                  </a:lnTo>
                  <a:lnTo>
                    <a:pt x="0" y="2032367"/>
                  </a:lnTo>
                  <a:lnTo>
                    <a:pt x="0" y="238125"/>
                  </a:lnTo>
                  <a:lnTo>
                    <a:pt x="238125" y="0"/>
                  </a:lnTo>
                  <a:lnTo>
                    <a:pt x="3751406" y="0"/>
                  </a:lnTo>
                  <a:close/>
                </a:path>
              </a:pathLst>
            </a:custGeom>
            <a:grpFill/>
          </p:spPr>
          <p:txBody>
            <a:bodyPr/>
            <a:lstStyle/>
            <a:p>
              <a:endParaRPr lang="ko-KR" altLang="en-US"/>
            </a:p>
          </p:txBody>
        </p:sp>
      </p:grpSp>
      <p:grpSp>
        <p:nvGrpSpPr>
          <p:cNvPr id="18" name="Group 18"/>
          <p:cNvGrpSpPr/>
          <p:nvPr/>
        </p:nvGrpSpPr>
        <p:grpSpPr>
          <a:xfrm>
            <a:off x="4700698" y="2173447"/>
            <a:ext cx="2790605" cy="986085"/>
            <a:chOff x="0" y="0"/>
            <a:chExt cx="6573799" cy="2322909"/>
          </a:xfrm>
        </p:grpSpPr>
        <p:sp>
          <p:nvSpPr>
            <p:cNvPr id="19" name="Freeform 19"/>
            <p:cNvSpPr/>
            <p:nvPr/>
          </p:nvSpPr>
          <p:spPr>
            <a:xfrm>
              <a:off x="0" y="0"/>
              <a:ext cx="6573800" cy="2322909"/>
            </a:xfrm>
            <a:custGeom>
              <a:avLst/>
              <a:gdLst/>
              <a:ahLst/>
              <a:cxnLst/>
              <a:rect l="l" t="t" r="r" b="b"/>
              <a:pathLst>
                <a:path w="6573800" h="2322909">
                  <a:moveTo>
                    <a:pt x="6413779" y="0"/>
                  </a:moveTo>
                  <a:lnTo>
                    <a:pt x="160020" y="0"/>
                  </a:lnTo>
                  <a:lnTo>
                    <a:pt x="0" y="160020"/>
                  </a:lnTo>
                  <a:lnTo>
                    <a:pt x="0" y="2162889"/>
                  </a:lnTo>
                  <a:lnTo>
                    <a:pt x="160020" y="2322909"/>
                  </a:lnTo>
                  <a:lnTo>
                    <a:pt x="6413779" y="2322909"/>
                  </a:lnTo>
                  <a:lnTo>
                    <a:pt x="6573800" y="2162889"/>
                  </a:lnTo>
                  <a:lnTo>
                    <a:pt x="6573800" y="160020"/>
                  </a:lnTo>
                  <a:lnTo>
                    <a:pt x="6413779" y="0"/>
                  </a:lnTo>
                  <a:close/>
                </a:path>
              </a:pathLst>
            </a:custGeom>
            <a:solidFill>
              <a:srgbClr val="12161E"/>
            </a:solidFill>
            <a:ln w="9525" cap="sq">
              <a:solidFill>
                <a:srgbClr val="38B6FF"/>
              </a:solidFill>
              <a:prstDash val="solid"/>
              <a:miter/>
            </a:ln>
          </p:spPr>
          <p:txBody>
            <a:bodyPr/>
            <a:lstStyle/>
            <a:p>
              <a:endParaRPr lang="ko-KR" altLang="en-US"/>
            </a:p>
          </p:txBody>
        </p:sp>
        <p:sp>
          <p:nvSpPr>
            <p:cNvPr id="20" name="TextBox 20"/>
            <p:cNvSpPr txBox="1"/>
            <p:nvPr/>
          </p:nvSpPr>
          <p:spPr>
            <a:xfrm>
              <a:off x="63500" y="101600"/>
              <a:ext cx="6446799" cy="215780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grpSp>
        <p:nvGrpSpPr>
          <p:cNvPr id="21" name="Group 21"/>
          <p:cNvGrpSpPr/>
          <p:nvPr/>
        </p:nvGrpSpPr>
        <p:grpSpPr>
          <a:xfrm>
            <a:off x="8341731" y="3313496"/>
            <a:ext cx="3146975" cy="3092111"/>
            <a:chOff x="0" y="0"/>
            <a:chExt cx="3989531" cy="2270492"/>
          </a:xfrm>
          <a:blipFill dpi="0" rotWithShape="1">
            <a:blip r:embed="rId6">
              <a:extLst>
                <a:ext uri="{28A0092B-C50C-407E-A947-70E740481C1C}">
                  <a14:useLocalDpi xmlns:a14="http://schemas.microsoft.com/office/drawing/2010/main" val="0"/>
                </a:ext>
              </a:extLst>
            </a:blip>
            <a:srcRect/>
            <a:stretch>
              <a:fillRect/>
            </a:stretch>
          </a:blipFill>
        </p:grpSpPr>
        <p:sp>
          <p:nvSpPr>
            <p:cNvPr id="22" name="Freeform 22"/>
            <p:cNvSpPr/>
            <p:nvPr/>
          </p:nvSpPr>
          <p:spPr>
            <a:xfrm>
              <a:off x="0" y="0"/>
              <a:ext cx="3989531" cy="2270492"/>
            </a:xfrm>
            <a:custGeom>
              <a:avLst/>
              <a:gdLst/>
              <a:ahLst/>
              <a:cxnLst/>
              <a:rect l="l" t="t" r="r" b="b"/>
              <a:pathLst>
                <a:path w="3989531" h="2270492">
                  <a:moveTo>
                    <a:pt x="3751406" y="0"/>
                  </a:moveTo>
                  <a:lnTo>
                    <a:pt x="3989531" y="238125"/>
                  </a:lnTo>
                  <a:lnTo>
                    <a:pt x="3989531" y="2032367"/>
                  </a:lnTo>
                  <a:lnTo>
                    <a:pt x="3751406" y="2270492"/>
                  </a:lnTo>
                  <a:lnTo>
                    <a:pt x="238125" y="2270492"/>
                  </a:lnTo>
                  <a:lnTo>
                    <a:pt x="0" y="2032367"/>
                  </a:lnTo>
                  <a:lnTo>
                    <a:pt x="0" y="238125"/>
                  </a:lnTo>
                  <a:lnTo>
                    <a:pt x="238125" y="0"/>
                  </a:lnTo>
                  <a:lnTo>
                    <a:pt x="3751406" y="0"/>
                  </a:lnTo>
                  <a:close/>
                </a:path>
              </a:pathLst>
            </a:custGeom>
            <a:grpFill/>
          </p:spPr>
          <p:txBody>
            <a:bodyPr/>
            <a:lstStyle/>
            <a:p>
              <a:endParaRPr lang="ko-KR" altLang="en-US"/>
            </a:p>
          </p:txBody>
        </p:sp>
      </p:grpSp>
      <p:grpSp>
        <p:nvGrpSpPr>
          <p:cNvPr id="23" name="Group 23"/>
          <p:cNvGrpSpPr/>
          <p:nvPr/>
        </p:nvGrpSpPr>
        <p:grpSpPr>
          <a:xfrm>
            <a:off x="8537410" y="2173447"/>
            <a:ext cx="2790605" cy="986085"/>
            <a:chOff x="0" y="0"/>
            <a:chExt cx="6573799" cy="2322909"/>
          </a:xfrm>
        </p:grpSpPr>
        <p:sp>
          <p:nvSpPr>
            <p:cNvPr id="24" name="Freeform 24"/>
            <p:cNvSpPr/>
            <p:nvPr/>
          </p:nvSpPr>
          <p:spPr>
            <a:xfrm>
              <a:off x="0" y="0"/>
              <a:ext cx="6573800" cy="2322909"/>
            </a:xfrm>
            <a:custGeom>
              <a:avLst/>
              <a:gdLst/>
              <a:ahLst/>
              <a:cxnLst/>
              <a:rect l="l" t="t" r="r" b="b"/>
              <a:pathLst>
                <a:path w="6573800" h="2322909">
                  <a:moveTo>
                    <a:pt x="6413779" y="0"/>
                  </a:moveTo>
                  <a:lnTo>
                    <a:pt x="160020" y="0"/>
                  </a:lnTo>
                  <a:lnTo>
                    <a:pt x="0" y="160020"/>
                  </a:lnTo>
                  <a:lnTo>
                    <a:pt x="0" y="2162889"/>
                  </a:lnTo>
                  <a:lnTo>
                    <a:pt x="160020" y="2322909"/>
                  </a:lnTo>
                  <a:lnTo>
                    <a:pt x="6413779" y="2322909"/>
                  </a:lnTo>
                  <a:lnTo>
                    <a:pt x="6573800" y="2162889"/>
                  </a:lnTo>
                  <a:lnTo>
                    <a:pt x="6573800" y="160020"/>
                  </a:lnTo>
                  <a:lnTo>
                    <a:pt x="6413779" y="0"/>
                  </a:lnTo>
                  <a:close/>
                </a:path>
              </a:pathLst>
            </a:custGeom>
            <a:solidFill>
              <a:srgbClr val="12161E"/>
            </a:solidFill>
            <a:ln w="9525" cap="sq">
              <a:solidFill>
                <a:srgbClr val="38B6FF"/>
              </a:solidFill>
              <a:prstDash val="solid"/>
              <a:miter/>
            </a:ln>
          </p:spPr>
          <p:txBody>
            <a:bodyPr/>
            <a:lstStyle/>
            <a:p>
              <a:endParaRPr lang="ko-KR" altLang="en-US"/>
            </a:p>
          </p:txBody>
        </p:sp>
        <p:sp>
          <p:nvSpPr>
            <p:cNvPr id="25" name="TextBox 25"/>
            <p:cNvSpPr txBox="1"/>
            <p:nvPr/>
          </p:nvSpPr>
          <p:spPr>
            <a:xfrm>
              <a:off x="63500" y="101600"/>
              <a:ext cx="6446799" cy="215780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sp>
        <p:nvSpPr>
          <p:cNvPr id="34" name="TextBox 34"/>
          <p:cNvSpPr txBox="1"/>
          <p:nvPr/>
        </p:nvSpPr>
        <p:spPr>
          <a:xfrm>
            <a:off x="890941" y="2370542"/>
            <a:ext cx="2790605" cy="609077"/>
          </a:xfrm>
          <a:prstGeom prst="rect">
            <a:avLst/>
          </a:prstGeom>
        </p:spPr>
        <p:txBody>
          <a:bodyPr lIns="0" tIns="0" rIns="0" bIns="0" rtlCol="0" anchor="t">
            <a:spAutoFit/>
          </a:bodyPr>
          <a:lstStyle/>
          <a:p>
            <a:pPr algn="ctr" defTabSz="609630" latinLnBrk="0">
              <a:lnSpc>
                <a:spcPts val="2426"/>
              </a:lnSpc>
            </a:pPr>
            <a:r>
              <a:rPr lang="en-US" sz="1866" dirty="0">
                <a:solidFill>
                  <a:srgbClr val="FFFFFF"/>
                </a:solidFill>
                <a:latin typeface="Fira Code"/>
                <a:ea typeface="Fira Code"/>
                <a:cs typeface="Fira Code"/>
                <a:sym typeface="Fira Code"/>
              </a:rPr>
              <a:t>Overcoming Testing Limitations</a:t>
            </a:r>
          </a:p>
        </p:txBody>
      </p:sp>
      <p:sp>
        <p:nvSpPr>
          <p:cNvPr id="35" name="Freeform 35"/>
          <p:cNvSpPr/>
          <p:nvPr/>
        </p:nvSpPr>
        <p:spPr>
          <a:xfrm>
            <a:off x="85988" y="6157110"/>
            <a:ext cx="1555994" cy="496993"/>
          </a:xfrm>
          <a:custGeom>
            <a:avLst/>
            <a:gdLst/>
            <a:ahLst/>
            <a:cxnLst/>
            <a:rect l="l" t="t" r="r" b="b"/>
            <a:pathLst>
              <a:path w="2333991" h="745490">
                <a:moveTo>
                  <a:pt x="0" y="0"/>
                </a:moveTo>
                <a:lnTo>
                  <a:pt x="2333990" y="0"/>
                </a:lnTo>
                <a:lnTo>
                  <a:pt x="2333990" y="745490"/>
                </a:lnTo>
                <a:lnTo>
                  <a:pt x="0" y="7454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ko-KR" altLang="en-US"/>
          </a:p>
        </p:txBody>
      </p:sp>
      <p:sp>
        <p:nvSpPr>
          <p:cNvPr id="36" name="TextBox 36"/>
          <p:cNvSpPr txBox="1"/>
          <p:nvPr/>
        </p:nvSpPr>
        <p:spPr>
          <a:xfrm>
            <a:off x="4727654" y="2370542"/>
            <a:ext cx="2790605" cy="609077"/>
          </a:xfrm>
          <a:prstGeom prst="rect">
            <a:avLst/>
          </a:prstGeom>
        </p:spPr>
        <p:txBody>
          <a:bodyPr lIns="0" tIns="0" rIns="0" bIns="0" rtlCol="0" anchor="t">
            <a:spAutoFit/>
          </a:bodyPr>
          <a:lstStyle/>
          <a:p>
            <a:pPr algn="ctr" defTabSz="609630" latinLnBrk="0">
              <a:lnSpc>
                <a:spcPts val="2426"/>
              </a:lnSpc>
            </a:pPr>
            <a:r>
              <a:rPr lang="en-US" altLang="ko-KR" sz="1866" dirty="0">
                <a:solidFill>
                  <a:srgbClr val="FFFFFF"/>
                </a:solidFill>
                <a:latin typeface="Fira Code"/>
                <a:ea typeface="Fira Code"/>
                <a:cs typeface="Fira Code"/>
                <a:sym typeface="Fira Code"/>
              </a:rPr>
              <a:t>Breaking Free from HD Map Dependency</a:t>
            </a:r>
          </a:p>
        </p:txBody>
      </p:sp>
      <p:sp>
        <p:nvSpPr>
          <p:cNvPr id="37" name="TextBox 37"/>
          <p:cNvSpPr txBox="1"/>
          <p:nvPr/>
        </p:nvSpPr>
        <p:spPr>
          <a:xfrm>
            <a:off x="8564366" y="2370542"/>
            <a:ext cx="2790605" cy="609077"/>
          </a:xfrm>
          <a:prstGeom prst="rect">
            <a:avLst/>
          </a:prstGeom>
        </p:spPr>
        <p:txBody>
          <a:bodyPr lIns="0" tIns="0" rIns="0" bIns="0" rtlCol="0" anchor="t">
            <a:spAutoFit/>
          </a:bodyPr>
          <a:lstStyle/>
          <a:p>
            <a:pPr algn="ctr" defTabSz="609630" latinLnBrk="0">
              <a:lnSpc>
                <a:spcPts val="2426"/>
              </a:lnSpc>
            </a:pPr>
            <a:r>
              <a:rPr lang="en-US" sz="1866" dirty="0">
                <a:solidFill>
                  <a:srgbClr val="FFFFFF"/>
                </a:solidFill>
                <a:latin typeface="Fira Code"/>
                <a:ea typeface="Fira Code"/>
                <a:cs typeface="Fira Code"/>
                <a:sym typeface="Fira Code"/>
              </a:rPr>
              <a:t>Test Environment for Speed Bumps</a:t>
            </a:r>
          </a:p>
        </p:txBody>
      </p:sp>
      <p:sp>
        <p:nvSpPr>
          <p:cNvPr id="38" name="Freeform 38"/>
          <p:cNvSpPr/>
          <p:nvPr/>
        </p:nvSpPr>
        <p:spPr>
          <a:xfrm>
            <a:off x="4522513" y="5218007"/>
            <a:ext cx="1555994" cy="496993"/>
          </a:xfrm>
          <a:custGeom>
            <a:avLst/>
            <a:gdLst/>
            <a:ahLst/>
            <a:cxnLst/>
            <a:rect l="l" t="t" r="r" b="b"/>
            <a:pathLst>
              <a:path w="2333991" h="745490">
                <a:moveTo>
                  <a:pt x="0" y="0"/>
                </a:moveTo>
                <a:lnTo>
                  <a:pt x="2333990" y="0"/>
                </a:lnTo>
                <a:lnTo>
                  <a:pt x="2333990" y="745490"/>
                </a:lnTo>
                <a:lnTo>
                  <a:pt x="0" y="7454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ko-KR" altLang="en-US"/>
          </a:p>
        </p:txBody>
      </p:sp>
      <p:sp>
        <p:nvSpPr>
          <p:cNvPr id="46" name="TextBox 27">
            <a:extLst>
              <a:ext uri="{FF2B5EF4-FFF2-40B4-BE49-F238E27FC236}">
                <a16:creationId xmlns:a16="http://schemas.microsoft.com/office/drawing/2014/main" id="{1AB4735C-8924-2CF7-DEB1-7BC195AC150F}"/>
              </a:ext>
            </a:extLst>
          </p:cNvPr>
          <p:cNvSpPr txBox="1"/>
          <p:nvPr/>
        </p:nvSpPr>
        <p:spPr>
          <a:xfrm>
            <a:off x="5970494" y="414721"/>
            <a:ext cx="5357521" cy="1306448"/>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1690"/>
              </a:lnSpc>
            </a:pPr>
            <a:r>
              <a:rPr lang="en-US" sz="1400" dirty="0">
                <a:solidFill>
                  <a:srgbClr val="FFFFFF"/>
                </a:solidFill>
                <a:latin typeface="Fira Code"/>
                <a:ea typeface="Fira Code"/>
                <a:cs typeface="Fira Code"/>
                <a:sym typeface="Fira Code"/>
              </a:rPr>
              <a:t>HD maps are not updated in real-time, they face challenges with real-world changes such as physical damage or visual degradation like peeling paint. Furthermore, acquiring a dataset specialized exclusively for speed bumps through real-world driving is difficult.</a:t>
            </a:r>
          </a:p>
        </p:txBody>
      </p:sp>
      <p:sp>
        <p:nvSpPr>
          <p:cNvPr id="51" name="Freeform 12">
            <a:extLst>
              <a:ext uri="{FF2B5EF4-FFF2-40B4-BE49-F238E27FC236}">
                <a16:creationId xmlns:a16="http://schemas.microsoft.com/office/drawing/2014/main" id="{9108A7B3-2C59-8BAE-94C0-192E2C32B480}"/>
              </a:ext>
            </a:extLst>
          </p:cNvPr>
          <p:cNvSpPr/>
          <p:nvPr/>
        </p:nvSpPr>
        <p:spPr>
          <a:xfrm flipH="1">
            <a:off x="10071109" y="1494740"/>
            <a:ext cx="2219321" cy="708864"/>
          </a:xfrm>
          <a:custGeom>
            <a:avLst/>
            <a:gdLst/>
            <a:ahLst/>
            <a:cxnLst/>
            <a:rect l="l" t="t" r="r" b="b"/>
            <a:pathLst>
              <a:path w="3328982" h="1063296">
                <a:moveTo>
                  <a:pt x="3328982" y="0"/>
                </a:moveTo>
                <a:lnTo>
                  <a:pt x="0" y="0"/>
                </a:lnTo>
                <a:lnTo>
                  <a:pt x="0" y="1063296"/>
                </a:lnTo>
                <a:lnTo>
                  <a:pt x="3328982" y="1063296"/>
                </a:lnTo>
                <a:lnTo>
                  <a:pt x="332898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ko-KR"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grpSp>
        <p:nvGrpSpPr>
          <p:cNvPr id="6" name="Group 6"/>
          <p:cNvGrpSpPr/>
          <p:nvPr/>
        </p:nvGrpSpPr>
        <p:grpSpPr>
          <a:xfrm>
            <a:off x="0" y="1953317"/>
            <a:ext cx="12192000" cy="387203"/>
            <a:chOff x="0" y="0"/>
            <a:chExt cx="4816593" cy="152969"/>
          </a:xfrm>
        </p:grpSpPr>
        <p:sp>
          <p:nvSpPr>
            <p:cNvPr id="7" name="Freeform 7"/>
            <p:cNvSpPr/>
            <p:nvPr/>
          </p:nvSpPr>
          <p:spPr>
            <a:xfrm>
              <a:off x="0" y="0"/>
              <a:ext cx="4816592" cy="152969"/>
            </a:xfrm>
            <a:custGeom>
              <a:avLst/>
              <a:gdLst/>
              <a:ahLst/>
              <a:cxnLst/>
              <a:rect l="l" t="t" r="r" b="b"/>
              <a:pathLst>
                <a:path w="4816592" h="152969">
                  <a:moveTo>
                    <a:pt x="0" y="0"/>
                  </a:moveTo>
                  <a:lnTo>
                    <a:pt x="4816592" y="0"/>
                  </a:lnTo>
                  <a:lnTo>
                    <a:pt x="4816592" y="152969"/>
                  </a:lnTo>
                  <a:lnTo>
                    <a:pt x="0" y="152969"/>
                  </a:lnTo>
                  <a:close/>
                </a:path>
              </a:pathLst>
            </a:custGeom>
            <a:solidFill>
              <a:srgbClr val="FFFFFF"/>
            </a:solidFill>
          </p:spPr>
          <p:txBody>
            <a:bodyPr/>
            <a:lstStyle/>
            <a:p>
              <a:endParaRPr lang="ko-KR" altLang="en-US"/>
            </a:p>
          </p:txBody>
        </p:sp>
        <p:sp>
          <p:nvSpPr>
            <p:cNvPr id="8" name="TextBox 8"/>
            <p:cNvSpPr txBox="1"/>
            <p:nvPr/>
          </p:nvSpPr>
          <p:spPr>
            <a:xfrm>
              <a:off x="0" y="38100"/>
              <a:ext cx="4816593" cy="114869"/>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grpSp>
        <p:nvGrpSpPr>
          <p:cNvPr id="136" name="그룹 135">
            <a:extLst>
              <a:ext uri="{FF2B5EF4-FFF2-40B4-BE49-F238E27FC236}">
                <a16:creationId xmlns:a16="http://schemas.microsoft.com/office/drawing/2014/main" id="{B1C5B47B-1498-6A5F-FF31-C1FE9D910CCE}"/>
              </a:ext>
            </a:extLst>
          </p:cNvPr>
          <p:cNvGrpSpPr/>
          <p:nvPr/>
        </p:nvGrpSpPr>
        <p:grpSpPr>
          <a:xfrm>
            <a:off x="541713" y="966550"/>
            <a:ext cx="2331790" cy="5074136"/>
            <a:chOff x="617622" y="1074858"/>
            <a:chExt cx="2331790" cy="5074136"/>
          </a:xfrm>
        </p:grpSpPr>
        <p:grpSp>
          <p:nvGrpSpPr>
            <p:cNvPr id="107" name="Group 21">
              <a:extLst>
                <a:ext uri="{FF2B5EF4-FFF2-40B4-BE49-F238E27FC236}">
                  <a16:creationId xmlns:a16="http://schemas.microsoft.com/office/drawing/2014/main" id="{A3A263B5-7428-89B2-9E5D-40B20C06F347}"/>
                </a:ext>
              </a:extLst>
            </p:cNvPr>
            <p:cNvGrpSpPr/>
            <p:nvPr/>
          </p:nvGrpSpPr>
          <p:grpSpPr>
            <a:xfrm>
              <a:off x="628855" y="2163155"/>
              <a:ext cx="2320557" cy="914365"/>
              <a:chOff x="0" y="0"/>
              <a:chExt cx="5466511" cy="2153961"/>
            </a:xfrm>
          </p:grpSpPr>
          <p:sp>
            <p:nvSpPr>
              <p:cNvPr id="108" name="Freeform 22">
                <a:extLst>
                  <a:ext uri="{FF2B5EF4-FFF2-40B4-BE49-F238E27FC236}">
                    <a16:creationId xmlns:a16="http://schemas.microsoft.com/office/drawing/2014/main" id="{0C09A410-7747-B46A-9EF1-BBFBA2D8BA76}"/>
                  </a:ext>
                </a:extLst>
              </p:cNvPr>
              <p:cNvSpPr/>
              <p:nvPr/>
            </p:nvSpPr>
            <p:spPr>
              <a:xfrm>
                <a:off x="0" y="0"/>
                <a:ext cx="5466511" cy="2153961"/>
              </a:xfrm>
              <a:custGeom>
                <a:avLst/>
                <a:gdLst/>
                <a:ahLst/>
                <a:cxnLst/>
                <a:rect l="l" t="t" r="r" b="b"/>
                <a:pathLst>
                  <a:path w="5466511" h="2153961">
                    <a:moveTo>
                      <a:pt x="5306491" y="0"/>
                    </a:moveTo>
                    <a:lnTo>
                      <a:pt x="160020" y="0"/>
                    </a:lnTo>
                    <a:lnTo>
                      <a:pt x="0" y="160020"/>
                    </a:lnTo>
                    <a:lnTo>
                      <a:pt x="0" y="1993941"/>
                    </a:lnTo>
                    <a:lnTo>
                      <a:pt x="160020" y="2153961"/>
                    </a:lnTo>
                    <a:lnTo>
                      <a:pt x="5306491" y="2153961"/>
                    </a:lnTo>
                    <a:lnTo>
                      <a:pt x="5466511" y="1993941"/>
                    </a:lnTo>
                    <a:lnTo>
                      <a:pt x="5466511" y="160020"/>
                    </a:lnTo>
                    <a:lnTo>
                      <a:pt x="5306491" y="0"/>
                    </a:lnTo>
                    <a:close/>
                  </a:path>
                </a:pathLst>
              </a:custGeom>
              <a:solidFill>
                <a:srgbClr val="12161E"/>
              </a:solidFill>
              <a:ln w="9525" cap="sq">
                <a:solidFill>
                  <a:srgbClr val="38B6FF"/>
                </a:solidFill>
                <a:prstDash val="solid"/>
                <a:miter/>
              </a:ln>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sp>
            <p:nvSpPr>
              <p:cNvPr id="109" name="TextBox 23">
                <a:extLst>
                  <a:ext uri="{FF2B5EF4-FFF2-40B4-BE49-F238E27FC236}">
                    <a16:creationId xmlns:a16="http://schemas.microsoft.com/office/drawing/2014/main" id="{BF9B6B0C-45D9-D135-770B-4B4A6C0E47DE}"/>
                  </a:ext>
                </a:extLst>
              </p:cNvPr>
              <p:cNvSpPr txBox="1"/>
              <p:nvPr/>
            </p:nvSpPr>
            <p:spPr>
              <a:xfrm>
                <a:off x="63500" y="101600"/>
                <a:ext cx="5339511" cy="1988861"/>
              </a:xfrm>
              <a:prstGeom prst="rect">
                <a:avLst/>
              </a:prstGeom>
            </p:spPr>
            <p:txBody>
              <a:bodyPr lIns="33867" tIns="33867" rIns="33867" bIns="33867" rtlCol="0" anchor="ctr"/>
              <a:lstStyle/>
              <a:p>
                <a:pPr marL="0" marR="0" lvl="0" indent="0" algn="ctr" defTabSz="609630" rtl="0" eaLnBrk="1" fontAlgn="auto" latinLnBrk="0" hangingPunct="1">
                  <a:lnSpc>
                    <a:spcPts val="88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0" name="TextBox 24">
              <a:extLst>
                <a:ext uri="{FF2B5EF4-FFF2-40B4-BE49-F238E27FC236}">
                  <a16:creationId xmlns:a16="http://schemas.microsoft.com/office/drawing/2014/main" id="{83EE0BE8-F785-A94C-BF00-0F0BD4241254}"/>
                </a:ext>
              </a:extLst>
            </p:cNvPr>
            <p:cNvSpPr txBox="1"/>
            <p:nvPr/>
          </p:nvSpPr>
          <p:spPr>
            <a:xfrm>
              <a:off x="704912" y="2460741"/>
              <a:ext cx="2244499" cy="301301"/>
            </a:xfrm>
            <a:prstGeom prst="rect">
              <a:avLst/>
            </a:prstGeom>
          </p:spPr>
          <p:txBody>
            <a:bodyPr lIns="0" tIns="0" rIns="0" bIns="0" rtlCol="0" anchor="t">
              <a:spAutoFit/>
            </a:bodyPr>
            <a:lstStyle/>
            <a:p>
              <a:pPr marL="0" marR="0" lvl="0" indent="0" algn="ctr" defTabSz="609630" rtl="0" eaLnBrk="1" fontAlgn="auto" latinLnBrk="0" hangingPunct="1">
                <a:lnSpc>
                  <a:spcPts val="2426"/>
                </a:lnSpc>
                <a:spcBef>
                  <a:spcPts val="0"/>
                </a:spcBef>
                <a:spcAft>
                  <a:spcPts val="0"/>
                </a:spcAft>
                <a:buClrTx/>
                <a:buSzTx/>
                <a:buFontTx/>
                <a:buNone/>
                <a:tabLst/>
                <a:defRPr/>
              </a:pPr>
              <a:r>
                <a:rPr kumimoji="0" lang="en-US" sz="1866" b="0" i="0" u="none" strike="noStrike" kern="1200" cap="none" spc="0" normalizeH="0" baseline="0" noProof="0" dirty="0">
                  <a:ln>
                    <a:noFill/>
                  </a:ln>
                  <a:solidFill>
                    <a:srgbClr val="FFFFFF"/>
                  </a:solidFill>
                  <a:effectLst/>
                  <a:uLnTx/>
                  <a:uFillTx/>
                  <a:latin typeface="Fira Code"/>
                  <a:ea typeface="Fira Code"/>
                  <a:cs typeface="Fira Code"/>
                  <a:sym typeface="Fira Code"/>
                </a:rPr>
                <a:t>Detection</a:t>
              </a:r>
            </a:p>
          </p:txBody>
        </p:sp>
        <p:pic>
          <p:nvPicPr>
            <p:cNvPr id="111" name="그림 110" descr="원, 그래픽, 상징, 클립아트이(가) 표시된 사진&#10;&#10;AI 생성 콘텐츠는 정확하지 않을 수 있습니다.">
              <a:extLst>
                <a:ext uri="{FF2B5EF4-FFF2-40B4-BE49-F238E27FC236}">
                  <a16:creationId xmlns:a16="http://schemas.microsoft.com/office/drawing/2014/main" id="{2108FD11-78A1-5943-6C40-5F05D1B5C2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8279" y="1074858"/>
              <a:ext cx="901708" cy="945694"/>
            </a:xfrm>
            <a:prstGeom prst="rect">
              <a:avLst/>
            </a:prstGeom>
          </p:spPr>
        </p:pic>
        <p:grpSp>
          <p:nvGrpSpPr>
            <p:cNvPr id="112" name="그룹 111">
              <a:extLst>
                <a:ext uri="{FF2B5EF4-FFF2-40B4-BE49-F238E27FC236}">
                  <a16:creationId xmlns:a16="http://schemas.microsoft.com/office/drawing/2014/main" id="{A2F8DD0A-5D70-52F0-F0E1-12236F21B908}"/>
                </a:ext>
              </a:extLst>
            </p:cNvPr>
            <p:cNvGrpSpPr/>
            <p:nvPr/>
          </p:nvGrpSpPr>
          <p:grpSpPr>
            <a:xfrm>
              <a:off x="617622" y="3226315"/>
              <a:ext cx="2315270" cy="2922679"/>
              <a:chOff x="3497811" y="915959"/>
              <a:chExt cx="5184540" cy="7289505"/>
            </a:xfrm>
          </p:grpSpPr>
          <p:grpSp>
            <p:nvGrpSpPr>
              <p:cNvPr id="113" name="Group 13">
                <a:extLst>
                  <a:ext uri="{FF2B5EF4-FFF2-40B4-BE49-F238E27FC236}">
                    <a16:creationId xmlns:a16="http://schemas.microsoft.com/office/drawing/2014/main" id="{78C7A743-2C8C-F8EF-8FFB-7B28575949DC}"/>
                  </a:ext>
                </a:extLst>
              </p:cNvPr>
              <p:cNvGrpSpPr/>
              <p:nvPr/>
            </p:nvGrpSpPr>
            <p:grpSpPr>
              <a:xfrm>
                <a:off x="3546489" y="915959"/>
                <a:ext cx="5099023" cy="2646019"/>
                <a:chOff x="0" y="0"/>
                <a:chExt cx="4309474" cy="2236301"/>
              </a:xfrm>
            </p:grpSpPr>
            <p:sp>
              <p:nvSpPr>
                <p:cNvPr id="115" name="Freeform 14">
                  <a:extLst>
                    <a:ext uri="{FF2B5EF4-FFF2-40B4-BE49-F238E27FC236}">
                      <a16:creationId xmlns:a16="http://schemas.microsoft.com/office/drawing/2014/main" id="{4B0586FB-322E-F7F9-734F-3E299DBE0628}"/>
                    </a:ext>
                  </a:extLst>
                </p:cNvPr>
                <p:cNvSpPr/>
                <p:nvPr/>
              </p:nvSpPr>
              <p:spPr>
                <a:xfrm>
                  <a:off x="0" y="0"/>
                  <a:ext cx="4309474" cy="2236301"/>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blipFill dpi="0" rotWithShape="1">
                  <a:blip r:embed="rId3">
                    <a:extLst>
                      <a:ext uri="{28A0092B-C50C-407E-A947-70E740481C1C}">
                        <a14:useLocalDpi xmlns:a14="http://schemas.microsoft.com/office/drawing/2010/main" val="0"/>
                      </a:ext>
                    </a:extLst>
                  </a:blip>
                  <a:srcRect/>
                  <a:stretch>
                    <a:fillRect/>
                  </a:stretch>
                </a:blipFill>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grpSp>
          <p:sp>
            <p:nvSpPr>
              <p:cNvPr id="114" name="TextBox 17">
                <a:extLst>
                  <a:ext uri="{FF2B5EF4-FFF2-40B4-BE49-F238E27FC236}">
                    <a16:creationId xmlns:a16="http://schemas.microsoft.com/office/drawing/2014/main" id="{EEADE4AD-17C7-2DB6-4393-B27C0906A934}"/>
                  </a:ext>
                </a:extLst>
              </p:cNvPr>
              <p:cNvSpPr txBox="1"/>
              <p:nvPr/>
            </p:nvSpPr>
            <p:spPr>
              <a:xfrm>
                <a:off x="3497811" y="3878422"/>
                <a:ext cx="5184540" cy="4327042"/>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Based on the two views (front camera view,</a:t>
                </a:r>
              </a:p>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Dense Height Map),</a:t>
                </a:r>
              </a:p>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it determines the presence and geometry of a speed bump through pattern recognition and image analysis.</a:t>
                </a:r>
              </a:p>
            </p:txBody>
          </p:sp>
        </p:grpSp>
      </p:grpSp>
      <p:grpSp>
        <p:nvGrpSpPr>
          <p:cNvPr id="116" name="그룹 115">
            <a:extLst>
              <a:ext uri="{FF2B5EF4-FFF2-40B4-BE49-F238E27FC236}">
                <a16:creationId xmlns:a16="http://schemas.microsoft.com/office/drawing/2014/main" id="{60BAAA64-F9CC-5412-C807-D577BC07D295}"/>
              </a:ext>
            </a:extLst>
          </p:cNvPr>
          <p:cNvGrpSpPr/>
          <p:nvPr/>
        </p:nvGrpSpPr>
        <p:grpSpPr>
          <a:xfrm>
            <a:off x="3451802" y="63248"/>
            <a:ext cx="2321900" cy="5263117"/>
            <a:chOff x="3503553" y="146055"/>
            <a:chExt cx="2321900" cy="5263117"/>
          </a:xfrm>
        </p:grpSpPr>
        <p:grpSp>
          <p:nvGrpSpPr>
            <p:cNvPr id="117" name="Group 26">
              <a:extLst>
                <a:ext uri="{FF2B5EF4-FFF2-40B4-BE49-F238E27FC236}">
                  <a16:creationId xmlns:a16="http://schemas.microsoft.com/office/drawing/2014/main" id="{7F342BFE-4875-62A1-A2C3-E3564535AF31}"/>
                </a:ext>
              </a:extLst>
            </p:cNvPr>
            <p:cNvGrpSpPr/>
            <p:nvPr/>
          </p:nvGrpSpPr>
          <p:grpSpPr>
            <a:xfrm>
              <a:off x="3503553" y="1299787"/>
              <a:ext cx="2320557" cy="914365"/>
              <a:chOff x="0" y="0"/>
              <a:chExt cx="5466511" cy="2153961"/>
            </a:xfrm>
          </p:grpSpPr>
          <p:sp>
            <p:nvSpPr>
              <p:cNvPr id="124" name="Freeform 27">
                <a:extLst>
                  <a:ext uri="{FF2B5EF4-FFF2-40B4-BE49-F238E27FC236}">
                    <a16:creationId xmlns:a16="http://schemas.microsoft.com/office/drawing/2014/main" id="{70BB0C42-5662-4522-84B8-B4EA9439E2CB}"/>
                  </a:ext>
                </a:extLst>
              </p:cNvPr>
              <p:cNvSpPr/>
              <p:nvPr/>
            </p:nvSpPr>
            <p:spPr>
              <a:xfrm>
                <a:off x="0" y="0"/>
                <a:ext cx="5466511" cy="2153961"/>
              </a:xfrm>
              <a:custGeom>
                <a:avLst/>
                <a:gdLst/>
                <a:ahLst/>
                <a:cxnLst/>
                <a:rect l="l" t="t" r="r" b="b"/>
                <a:pathLst>
                  <a:path w="5466511" h="2153961">
                    <a:moveTo>
                      <a:pt x="5306491" y="0"/>
                    </a:moveTo>
                    <a:lnTo>
                      <a:pt x="160020" y="0"/>
                    </a:lnTo>
                    <a:lnTo>
                      <a:pt x="0" y="160020"/>
                    </a:lnTo>
                    <a:lnTo>
                      <a:pt x="0" y="1993941"/>
                    </a:lnTo>
                    <a:lnTo>
                      <a:pt x="160020" y="2153961"/>
                    </a:lnTo>
                    <a:lnTo>
                      <a:pt x="5306491" y="2153961"/>
                    </a:lnTo>
                    <a:lnTo>
                      <a:pt x="5466511" y="1993941"/>
                    </a:lnTo>
                    <a:lnTo>
                      <a:pt x="5466511" y="160020"/>
                    </a:lnTo>
                    <a:lnTo>
                      <a:pt x="5306491" y="0"/>
                    </a:lnTo>
                    <a:close/>
                  </a:path>
                </a:pathLst>
              </a:custGeom>
              <a:solidFill>
                <a:srgbClr val="12161E"/>
              </a:solidFill>
              <a:ln w="9525" cap="sq">
                <a:solidFill>
                  <a:srgbClr val="38B6FF"/>
                </a:solidFill>
                <a:prstDash val="solid"/>
                <a:miter/>
              </a:ln>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sp>
            <p:nvSpPr>
              <p:cNvPr id="125" name="TextBox 28">
                <a:extLst>
                  <a:ext uri="{FF2B5EF4-FFF2-40B4-BE49-F238E27FC236}">
                    <a16:creationId xmlns:a16="http://schemas.microsoft.com/office/drawing/2014/main" id="{745439F9-51D2-2591-421B-ABEEE97AFE41}"/>
                  </a:ext>
                </a:extLst>
              </p:cNvPr>
              <p:cNvSpPr txBox="1"/>
              <p:nvPr/>
            </p:nvSpPr>
            <p:spPr>
              <a:xfrm>
                <a:off x="63500" y="101600"/>
                <a:ext cx="5339511" cy="1988861"/>
              </a:xfrm>
              <a:prstGeom prst="rect">
                <a:avLst/>
              </a:prstGeom>
            </p:spPr>
            <p:txBody>
              <a:bodyPr lIns="33867" tIns="33867" rIns="33867" bIns="33867" rtlCol="0" anchor="ctr"/>
              <a:lstStyle/>
              <a:p>
                <a:pPr marL="0" marR="0" lvl="0" indent="0" algn="ctr" defTabSz="609630" rtl="0" eaLnBrk="1" fontAlgn="auto" latinLnBrk="0" hangingPunct="1">
                  <a:lnSpc>
                    <a:spcPts val="88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8" name="TextBox 29">
              <a:extLst>
                <a:ext uri="{FF2B5EF4-FFF2-40B4-BE49-F238E27FC236}">
                  <a16:creationId xmlns:a16="http://schemas.microsoft.com/office/drawing/2014/main" id="{D630A215-6C05-5707-A343-B3356E186063}"/>
                </a:ext>
              </a:extLst>
            </p:cNvPr>
            <p:cNvSpPr txBox="1"/>
            <p:nvPr/>
          </p:nvSpPr>
          <p:spPr>
            <a:xfrm>
              <a:off x="3552655" y="1614405"/>
              <a:ext cx="2244499" cy="301301"/>
            </a:xfrm>
            <a:prstGeom prst="rect">
              <a:avLst/>
            </a:prstGeom>
          </p:spPr>
          <p:txBody>
            <a:bodyPr lIns="0" tIns="0" rIns="0" bIns="0" rtlCol="0" anchor="t">
              <a:spAutoFit/>
            </a:bodyPr>
            <a:lstStyle/>
            <a:p>
              <a:pPr marL="0" marR="0" lvl="0" indent="0" algn="ctr" defTabSz="609630" rtl="0" eaLnBrk="1" fontAlgn="auto" latinLnBrk="0" hangingPunct="1">
                <a:lnSpc>
                  <a:spcPts val="2426"/>
                </a:lnSpc>
                <a:spcBef>
                  <a:spcPts val="0"/>
                </a:spcBef>
                <a:spcAft>
                  <a:spcPts val="0"/>
                </a:spcAft>
                <a:buClrTx/>
                <a:buSzTx/>
                <a:buFontTx/>
                <a:buNone/>
                <a:tabLst/>
                <a:defRPr/>
              </a:pPr>
              <a:r>
                <a:rPr kumimoji="0" lang="en-US" sz="1866" b="0" i="0" u="none" strike="noStrike" kern="1200" cap="none" spc="0" normalizeH="0" baseline="0" noProof="0" dirty="0">
                  <a:ln>
                    <a:noFill/>
                  </a:ln>
                  <a:solidFill>
                    <a:srgbClr val="FFFFFF"/>
                  </a:solidFill>
                  <a:effectLst/>
                  <a:uLnTx/>
                  <a:uFillTx/>
                  <a:latin typeface="Fira Code"/>
                  <a:ea typeface="Fira Code"/>
                  <a:cs typeface="Fira Code"/>
                  <a:sym typeface="Fira Code"/>
                </a:rPr>
                <a:t>Classification</a:t>
              </a:r>
            </a:p>
          </p:txBody>
        </p:sp>
        <p:pic>
          <p:nvPicPr>
            <p:cNvPr id="119" name="그림 118" descr="상징, 그래픽, 화이트, 폰트이(가) 표시된 사진&#10;&#10;AI 생성 콘텐츠는 정확하지 않을 수 있습니다.">
              <a:extLst>
                <a:ext uri="{FF2B5EF4-FFF2-40B4-BE49-F238E27FC236}">
                  <a16:creationId xmlns:a16="http://schemas.microsoft.com/office/drawing/2014/main" id="{1C8FA7BC-A9EC-148D-0241-BEC6875DD5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2502" y="146055"/>
              <a:ext cx="1011130" cy="1011130"/>
            </a:xfrm>
            <a:prstGeom prst="rect">
              <a:avLst/>
            </a:prstGeom>
          </p:spPr>
        </p:pic>
        <p:grpSp>
          <p:nvGrpSpPr>
            <p:cNvPr id="120" name="그룹 119">
              <a:extLst>
                <a:ext uri="{FF2B5EF4-FFF2-40B4-BE49-F238E27FC236}">
                  <a16:creationId xmlns:a16="http://schemas.microsoft.com/office/drawing/2014/main" id="{41338DD6-52AA-89A9-0759-BABBEC4A9E55}"/>
                </a:ext>
              </a:extLst>
            </p:cNvPr>
            <p:cNvGrpSpPr/>
            <p:nvPr/>
          </p:nvGrpSpPr>
          <p:grpSpPr>
            <a:xfrm>
              <a:off x="3510183" y="2387974"/>
              <a:ext cx="2315270" cy="3021198"/>
              <a:chOff x="3509650" y="915959"/>
              <a:chExt cx="5184540" cy="6453685"/>
            </a:xfrm>
          </p:grpSpPr>
          <p:grpSp>
            <p:nvGrpSpPr>
              <p:cNvPr id="121" name="Group 13">
                <a:extLst>
                  <a:ext uri="{FF2B5EF4-FFF2-40B4-BE49-F238E27FC236}">
                    <a16:creationId xmlns:a16="http://schemas.microsoft.com/office/drawing/2014/main" id="{AE372FD0-1C76-A23C-13D6-604ED6F6BAE0}"/>
                  </a:ext>
                </a:extLst>
              </p:cNvPr>
              <p:cNvGrpSpPr/>
              <p:nvPr/>
            </p:nvGrpSpPr>
            <p:grpSpPr>
              <a:xfrm>
                <a:off x="3546489" y="915959"/>
                <a:ext cx="5099023" cy="2962462"/>
                <a:chOff x="0" y="0"/>
                <a:chExt cx="4309474" cy="2503745"/>
              </a:xfrm>
            </p:grpSpPr>
            <p:sp>
              <p:nvSpPr>
                <p:cNvPr id="123" name="Freeform 14">
                  <a:extLst>
                    <a:ext uri="{FF2B5EF4-FFF2-40B4-BE49-F238E27FC236}">
                      <a16:creationId xmlns:a16="http://schemas.microsoft.com/office/drawing/2014/main" id="{0F0D333F-14AE-4BA3-2757-A5A03A5AEA7A}"/>
                    </a:ext>
                  </a:extLst>
                </p:cNvPr>
                <p:cNvSpPr/>
                <p:nvPr/>
              </p:nvSpPr>
              <p:spPr>
                <a:xfrm>
                  <a:off x="0" y="0"/>
                  <a:ext cx="4309474" cy="2503745"/>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blipFill dpi="0" rotWithShape="1">
                  <a:blip r:embed="rId5">
                    <a:extLst>
                      <a:ext uri="{28A0092B-C50C-407E-A947-70E740481C1C}">
                        <a14:useLocalDpi xmlns:a14="http://schemas.microsoft.com/office/drawing/2010/main" val="0"/>
                      </a:ext>
                    </a:extLst>
                  </a:blip>
                  <a:srcRect/>
                  <a:stretch>
                    <a:fillRect/>
                  </a:stretch>
                </a:blipFill>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grpSp>
          <p:sp>
            <p:nvSpPr>
              <p:cNvPr id="122" name="TextBox 17">
                <a:extLst>
                  <a:ext uri="{FF2B5EF4-FFF2-40B4-BE49-F238E27FC236}">
                    <a16:creationId xmlns:a16="http://schemas.microsoft.com/office/drawing/2014/main" id="{C5C9B8FF-88CC-C804-856C-FAA3D8C259E8}"/>
                  </a:ext>
                </a:extLst>
              </p:cNvPr>
              <p:cNvSpPr txBox="1"/>
              <p:nvPr/>
            </p:nvSpPr>
            <p:spPr>
              <a:xfrm>
                <a:off x="3509650" y="4129363"/>
                <a:ext cx="5184540" cy="3240281"/>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Classifies speed bumps into four types based on the presence of a pattern and the measured height. This enables a tailored response to different types of speed bumps.</a:t>
                </a:r>
              </a:p>
            </p:txBody>
          </p:sp>
        </p:grpSp>
      </p:grpSp>
      <p:grpSp>
        <p:nvGrpSpPr>
          <p:cNvPr id="126" name="그룹 125">
            <a:extLst>
              <a:ext uri="{FF2B5EF4-FFF2-40B4-BE49-F238E27FC236}">
                <a16:creationId xmlns:a16="http://schemas.microsoft.com/office/drawing/2014/main" id="{7F6400D6-4E0A-E710-3F54-44B541E66DB0}"/>
              </a:ext>
            </a:extLst>
          </p:cNvPr>
          <p:cNvGrpSpPr/>
          <p:nvPr/>
        </p:nvGrpSpPr>
        <p:grpSpPr>
          <a:xfrm>
            <a:off x="6372471" y="1030980"/>
            <a:ext cx="2320557" cy="5556990"/>
            <a:chOff x="6319410" y="293008"/>
            <a:chExt cx="2320557" cy="5556990"/>
          </a:xfrm>
        </p:grpSpPr>
        <p:grpSp>
          <p:nvGrpSpPr>
            <p:cNvPr id="127" name="Group 30">
              <a:extLst>
                <a:ext uri="{FF2B5EF4-FFF2-40B4-BE49-F238E27FC236}">
                  <a16:creationId xmlns:a16="http://schemas.microsoft.com/office/drawing/2014/main" id="{0AF617A2-185E-9EEC-BD35-13A6F29D3947}"/>
                </a:ext>
              </a:extLst>
            </p:cNvPr>
            <p:cNvGrpSpPr/>
            <p:nvPr/>
          </p:nvGrpSpPr>
          <p:grpSpPr>
            <a:xfrm>
              <a:off x="6319410" y="1299788"/>
              <a:ext cx="2320557" cy="914365"/>
              <a:chOff x="0" y="0"/>
              <a:chExt cx="5466511" cy="2153961"/>
            </a:xfrm>
          </p:grpSpPr>
          <p:sp>
            <p:nvSpPr>
              <p:cNvPr id="134" name="Freeform 31">
                <a:extLst>
                  <a:ext uri="{FF2B5EF4-FFF2-40B4-BE49-F238E27FC236}">
                    <a16:creationId xmlns:a16="http://schemas.microsoft.com/office/drawing/2014/main" id="{ED284862-F545-12F6-F9E3-E1319E478402}"/>
                  </a:ext>
                </a:extLst>
              </p:cNvPr>
              <p:cNvSpPr/>
              <p:nvPr/>
            </p:nvSpPr>
            <p:spPr>
              <a:xfrm>
                <a:off x="0" y="0"/>
                <a:ext cx="5466511" cy="2153961"/>
              </a:xfrm>
              <a:custGeom>
                <a:avLst/>
                <a:gdLst/>
                <a:ahLst/>
                <a:cxnLst/>
                <a:rect l="l" t="t" r="r" b="b"/>
                <a:pathLst>
                  <a:path w="5466511" h="2153961">
                    <a:moveTo>
                      <a:pt x="5306491" y="0"/>
                    </a:moveTo>
                    <a:lnTo>
                      <a:pt x="160020" y="0"/>
                    </a:lnTo>
                    <a:lnTo>
                      <a:pt x="0" y="160020"/>
                    </a:lnTo>
                    <a:lnTo>
                      <a:pt x="0" y="1993941"/>
                    </a:lnTo>
                    <a:lnTo>
                      <a:pt x="160020" y="2153961"/>
                    </a:lnTo>
                    <a:lnTo>
                      <a:pt x="5306491" y="2153961"/>
                    </a:lnTo>
                    <a:lnTo>
                      <a:pt x="5466511" y="1993941"/>
                    </a:lnTo>
                    <a:lnTo>
                      <a:pt x="5466511" y="160020"/>
                    </a:lnTo>
                    <a:lnTo>
                      <a:pt x="5306491" y="0"/>
                    </a:lnTo>
                    <a:close/>
                  </a:path>
                </a:pathLst>
              </a:custGeom>
              <a:solidFill>
                <a:srgbClr val="12161E"/>
              </a:solidFill>
              <a:ln w="9525" cap="sq">
                <a:solidFill>
                  <a:srgbClr val="38B6FF"/>
                </a:solidFill>
                <a:prstDash val="solid"/>
                <a:miter/>
              </a:ln>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sp>
            <p:nvSpPr>
              <p:cNvPr id="135" name="TextBox 32">
                <a:extLst>
                  <a:ext uri="{FF2B5EF4-FFF2-40B4-BE49-F238E27FC236}">
                    <a16:creationId xmlns:a16="http://schemas.microsoft.com/office/drawing/2014/main" id="{191BA37E-2BBB-D79D-C4B1-D9FD847555EB}"/>
                  </a:ext>
                </a:extLst>
              </p:cNvPr>
              <p:cNvSpPr txBox="1"/>
              <p:nvPr/>
            </p:nvSpPr>
            <p:spPr>
              <a:xfrm>
                <a:off x="63500" y="101600"/>
                <a:ext cx="5339511" cy="1988861"/>
              </a:xfrm>
              <a:prstGeom prst="rect">
                <a:avLst/>
              </a:prstGeom>
            </p:spPr>
            <p:txBody>
              <a:bodyPr lIns="33867" tIns="33867" rIns="33867" bIns="33867" rtlCol="0" anchor="ctr"/>
              <a:lstStyle/>
              <a:p>
                <a:pPr marL="0" marR="0" lvl="0" indent="0" algn="ctr" defTabSz="609630" rtl="0" eaLnBrk="1" fontAlgn="auto" latinLnBrk="0" hangingPunct="1">
                  <a:lnSpc>
                    <a:spcPts val="88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8" name="TextBox 33">
              <a:extLst>
                <a:ext uri="{FF2B5EF4-FFF2-40B4-BE49-F238E27FC236}">
                  <a16:creationId xmlns:a16="http://schemas.microsoft.com/office/drawing/2014/main" id="{20B813ED-0EBA-22A8-2071-620941B4BBDB}"/>
                </a:ext>
              </a:extLst>
            </p:cNvPr>
            <p:cNvSpPr txBox="1"/>
            <p:nvPr/>
          </p:nvSpPr>
          <p:spPr>
            <a:xfrm>
              <a:off x="6357438" y="1597374"/>
              <a:ext cx="2244499" cy="301301"/>
            </a:xfrm>
            <a:prstGeom prst="rect">
              <a:avLst/>
            </a:prstGeom>
          </p:spPr>
          <p:txBody>
            <a:bodyPr lIns="0" tIns="0" rIns="0" bIns="0" rtlCol="0" anchor="t">
              <a:spAutoFit/>
            </a:bodyPr>
            <a:lstStyle/>
            <a:p>
              <a:pPr marL="0" marR="0" lvl="0" indent="0" algn="ctr" defTabSz="609630" rtl="0" eaLnBrk="1" fontAlgn="auto" latinLnBrk="0" hangingPunct="1">
                <a:lnSpc>
                  <a:spcPts val="2426"/>
                </a:lnSpc>
                <a:spcBef>
                  <a:spcPts val="0"/>
                </a:spcBef>
                <a:spcAft>
                  <a:spcPts val="0"/>
                </a:spcAft>
                <a:buClrTx/>
                <a:buSzTx/>
                <a:buFontTx/>
                <a:buNone/>
                <a:tabLst/>
                <a:defRPr/>
              </a:pPr>
              <a:r>
                <a:rPr kumimoji="0" lang="en-US" sz="1866" b="0" i="0" u="none" strike="noStrike" kern="1200" cap="none" spc="0" normalizeH="0" baseline="0" noProof="0" dirty="0">
                  <a:ln>
                    <a:noFill/>
                  </a:ln>
                  <a:solidFill>
                    <a:srgbClr val="FFFFFF"/>
                  </a:solidFill>
                  <a:effectLst/>
                  <a:uLnTx/>
                  <a:uFillTx/>
                  <a:latin typeface="Fira Code"/>
                  <a:ea typeface="Fira Code"/>
                  <a:cs typeface="Fira Code"/>
                  <a:sym typeface="Fira Code"/>
                </a:rPr>
                <a:t>Deceleration</a:t>
              </a:r>
            </a:p>
          </p:txBody>
        </p:sp>
        <p:pic>
          <p:nvPicPr>
            <p:cNvPr id="129" name="그림 128" descr="상징, 그래픽, 스케치, 로고이(가) 표시된 사진&#10;&#10;AI 생성 콘텐츠는 정확하지 않을 수 있습니다.">
              <a:extLst>
                <a:ext uri="{FF2B5EF4-FFF2-40B4-BE49-F238E27FC236}">
                  <a16:creationId xmlns:a16="http://schemas.microsoft.com/office/drawing/2014/main" id="{BBBE2163-0B8D-6656-1E54-FB49711068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9202" y="293008"/>
              <a:ext cx="1040970" cy="864177"/>
            </a:xfrm>
            <a:prstGeom prst="rect">
              <a:avLst/>
            </a:prstGeom>
          </p:spPr>
        </p:pic>
        <p:grpSp>
          <p:nvGrpSpPr>
            <p:cNvPr id="130" name="그룹 129">
              <a:extLst>
                <a:ext uri="{FF2B5EF4-FFF2-40B4-BE49-F238E27FC236}">
                  <a16:creationId xmlns:a16="http://schemas.microsoft.com/office/drawing/2014/main" id="{6A5B4885-8BFD-7C91-8790-B5C6116C0EAE}"/>
                </a:ext>
              </a:extLst>
            </p:cNvPr>
            <p:cNvGrpSpPr/>
            <p:nvPr/>
          </p:nvGrpSpPr>
          <p:grpSpPr>
            <a:xfrm>
              <a:off x="6324697" y="2392783"/>
              <a:ext cx="2315270" cy="3457215"/>
              <a:chOff x="3509650" y="915959"/>
              <a:chExt cx="5184540" cy="7385076"/>
            </a:xfrm>
          </p:grpSpPr>
          <p:grpSp>
            <p:nvGrpSpPr>
              <p:cNvPr id="131" name="Group 13">
                <a:extLst>
                  <a:ext uri="{FF2B5EF4-FFF2-40B4-BE49-F238E27FC236}">
                    <a16:creationId xmlns:a16="http://schemas.microsoft.com/office/drawing/2014/main" id="{2559F687-0234-93AD-F643-78D4529B94FF}"/>
                  </a:ext>
                </a:extLst>
              </p:cNvPr>
              <p:cNvGrpSpPr/>
              <p:nvPr/>
            </p:nvGrpSpPr>
            <p:grpSpPr>
              <a:xfrm>
                <a:off x="3546489" y="915959"/>
                <a:ext cx="5099023" cy="2962462"/>
                <a:chOff x="0" y="0"/>
                <a:chExt cx="4309474" cy="2503745"/>
              </a:xfrm>
            </p:grpSpPr>
            <p:sp>
              <p:nvSpPr>
                <p:cNvPr id="133" name="Freeform 14">
                  <a:extLst>
                    <a:ext uri="{FF2B5EF4-FFF2-40B4-BE49-F238E27FC236}">
                      <a16:creationId xmlns:a16="http://schemas.microsoft.com/office/drawing/2014/main" id="{E905A204-8F60-637F-6DBC-73A4FB6703CF}"/>
                    </a:ext>
                  </a:extLst>
                </p:cNvPr>
                <p:cNvSpPr/>
                <p:nvPr/>
              </p:nvSpPr>
              <p:spPr>
                <a:xfrm>
                  <a:off x="0" y="0"/>
                  <a:ext cx="4309474" cy="2503745"/>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blipFill dpi="0" rotWithShape="1">
                  <a:blip r:embed="rId7">
                    <a:extLst>
                      <a:ext uri="{28A0092B-C50C-407E-A947-70E740481C1C}">
                        <a14:useLocalDpi xmlns:a14="http://schemas.microsoft.com/office/drawing/2010/main" val="0"/>
                      </a:ext>
                    </a:extLst>
                  </a:blip>
                  <a:srcRect/>
                  <a:stretch>
                    <a:fillRect/>
                  </a:stretch>
                </a:blipFill>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800" b="0" i="0" u="none" strike="noStrike" kern="120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grpSp>
          <p:sp>
            <p:nvSpPr>
              <p:cNvPr id="132" name="TextBox 17">
                <a:extLst>
                  <a:ext uri="{FF2B5EF4-FFF2-40B4-BE49-F238E27FC236}">
                    <a16:creationId xmlns:a16="http://schemas.microsoft.com/office/drawing/2014/main" id="{E59AC5BF-3C13-FDB0-BA2C-72E58C7453E6}"/>
                  </a:ext>
                </a:extLst>
              </p:cNvPr>
              <p:cNvSpPr txBox="1"/>
              <p:nvPr/>
            </p:nvSpPr>
            <p:spPr>
              <a:xfrm>
                <a:off x="3509650" y="4129363"/>
                <a:ext cx="5184540" cy="4171672"/>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Executes an optimal deceleration strategy. Not just for ride comfort, it sets an optimal target speed that satisfies both safety and driving efficiency based on the predicted ride comfort (RMS)</a:t>
                </a:r>
              </a:p>
            </p:txBody>
          </p:sp>
        </p:grpSp>
      </p:grpSp>
      <p:grpSp>
        <p:nvGrpSpPr>
          <p:cNvPr id="137" name="그룹 136">
            <a:extLst>
              <a:ext uri="{FF2B5EF4-FFF2-40B4-BE49-F238E27FC236}">
                <a16:creationId xmlns:a16="http://schemas.microsoft.com/office/drawing/2014/main" id="{88614753-E9DF-E525-EB78-D4755189CAB0}"/>
              </a:ext>
            </a:extLst>
          </p:cNvPr>
          <p:cNvGrpSpPr/>
          <p:nvPr/>
        </p:nvGrpSpPr>
        <p:grpSpPr>
          <a:xfrm>
            <a:off x="9093788" y="243467"/>
            <a:ext cx="2803525" cy="5368049"/>
            <a:chOff x="8944158" y="318142"/>
            <a:chExt cx="2803525" cy="5368049"/>
          </a:xfrm>
        </p:grpSpPr>
        <p:grpSp>
          <p:nvGrpSpPr>
            <p:cNvPr id="138" name="그룹 137">
              <a:extLst>
                <a:ext uri="{FF2B5EF4-FFF2-40B4-BE49-F238E27FC236}">
                  <a16:creationId xmlns:a16="http://schemas.microsoft.com/office/drawing/2014/main" id="{B557C9FE-741B-9CBC-7AE3-52CD4852165F}"/>
                </a:ext>
              </a:extLst>
            </p:cNvPr>
            <p:cNvGrpSpPr/>
            <p:nvPr/>
          </p:nvGrpSpPr>
          <p:grpSpPr>
            <a:xfrm>
              <a:off x="9185643" y="1299786"/>
              <a:ext cx="2320557" cy="914365"/>
              <a:chOff x="9185644" y="2214153"/>
              <a:chExt cx="2320557" cy="914365"/>
            </a:xfrm>
          </p:grpSpPr>
          <p:grpSp>
            <p:nvGrpSpPr>
              <p:cNvPr id="144" name="Group 34">
                <a:extLst>
                  <a:ext uri="{FF2B5EF4-FFF2-40B4-BE49-F238E27FC236}">
                    <a16:creationId xmlns:a16="http://schemas.microsoft.com/office/drawing/2014/main" id="{086B80E2-EFAE-8888-1C78-72DFDD38C57F}"/>
                  </a:ext>
                </a:extLst>
              </p:cNvPr>
              <p:cNvGrpSpPr/>
              <p:nvPr/>
            </p:nvGrpSpPr>
            <p:grpSpPr>
              <a:xfrm>
                <a:off x="9185644" y="2214153"/>
                <a:ext cx="2320557" cy="914365"/>
                <a:chOff x="0" y="0"/>
                <a:chExt cx="5466511" cy="2153961"/>
              </a:xfrm>
            </p:grpSpPr>
            <p:sp>
              <p:nvSpPr>
                <p:cNvPr id="146" name="Freeform 35">
                  <a:extLst>
                    <a:ext uri="{FF2B5EF4-FFF2-40B4-BE49-F238E27FC236}">
                      <a16:creationId xmlns:a16="http://schemas.microsoft.com/office/drawing/2014/main" id="{D683B894-88E1-FDA0-E6A5-337DFE37983B}"/>
                    </a:ext>
                  </a:extLst>
                </p:cNvPr>
                <p:cNvSpPr/>
                <p:nvPr/>
              </p:nvSpPr>
              <p:spPr>
                <a:xfrm>
                  <a:off x="0" y="0"/>
                  <a:ext cx="5466511" cy="2153961"/>
                </a:xfrm>
                <a:custGeom>
                  <a:avLst/>
                  <a:gdLst/>
                  <a:ahLst/>
                  <a:cxnLst/>
                  <a:rect l="l" t="t" r="r" b="b"/>
                  <a:pathLst>
                    <a:path w="5466511" h="2153961">
                      <a:moveTo>
                        <a:pt x="5306491" y="0"/>
                      </a:moveTo>
                      <a:lnTo>
                        <a:pt x="160020" y="0"/>
                      </a:lnTo>
                      <a:lnTo>
                        <a:pt x="0" y="160020"/>
                      </a:lnTo>
                      <a:lnTo>
                        <a:pt x="0" y="1993941"/>
                      </a:lnTo>
                      <a:lnTo>
                        <a:pt x="160020" y="2153961"/>
                      </a:lnTo>
                      <a:lnTo>
                        <a:pt x="5306491" y="2153961"/>
                      </a:lnTo>
                      <a:lnTo>
                        <a:pt x="5466511" y="1993941"/>
                      </a:lnTo>
                      <a:lnTo>
                        <a:pt x="5466511" y="160020"/>
                      </a:lnTo>
                      <a:lnTo>
                        <a:pt x="5306491" y="0"/>
                      </a:lnTo>
                      <a:close/>
                    </a:path>
                  </a:pathLst>
                </a:custGeom>
                <a:solidFill>
                  <a:srgbClr val="12161E"/>
                </a:solidFill>
                <a:ln w="9525" cap="sq">
                  <a:solidFill>
                    <a:srgbClr val="38B6FF"/>
                  </a:solidFill>
                  <a:prstDash val="solid"/>
                  <a:miter/>
                </a:ln>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sp>
              <p:nvSpPr>
                <p:cNvPr id="147" name="TextBox 36">
                  <a:extLst>
                    <a:ext uri="{FF2B5EF4-FFF2-40B4-BE49-F238E27FC236}">
                      <a16:creationId xmlns:a16="http://schemas.microsoft.com/office/drawing/2014/main" id="{69E32E8E-33C5-3E0E-0F6B-EB28A27B8063}"/>
                    </a:ext>
                  </a:extLst>
                </p:cNvPr>
                <p:cNvSpPr txBox="1"/>
                <p:nvPr/>
              </p:nvSpPr>
              <p:spPr>
                <a:xfrm>
                  <a:off x="63500" y="101600"/>
                  <a:ext cx="5339511" cy="1988861"/>
                </a:xfrm>
                <a:prstGeom prst="rect">
                  <a:avLst/>
                </a:prstGeom>
              </p:spPr>
              <p:txBody>
                <a:bodyPr lIns="33867" tIns="33867" rIns="33867" bIns="33867" rtlCol="0" anchor="ctr"/>
                <a:lstStyle/>
                <a:p>
                  <a:pPr marL="0" marR="0" lvl="0" indent="0" algn="ctr" defTabSz="609630" rtl="0" eaLnBrk="1" fontAlgn="auto" latinLnBrk="0" hangingPunct="1">
                    <a:lnSpc>
                      <a:spcPts val="88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5" name="TextBox 37">
                <a:extLst>
                  <a:ext uri="{FF2B5EF4-FFF2-40B4-BE49-F238E27FC236}">
                    <a16:creationId xmlns:a16="http://schemas.microsoft.com/office/drawing/2014/main" id="{8BE1CFC6-BE57-DCDC-C023-9FACCE385746}"/>
                  </a:ext>
                </a:extLst>
              </p:cNvPr>
              <p:cNvSpPr txBox="1"/>
              <p:nvPr/>
            </p:nvSpPr>
            <p:spPr>
              <a:xfrm>
                <a:off x="9261701" y="2359340"/>
                <a:ext cx="2244499" cy="609077"/>
              </a:xfrm>
              <a:prstGeom prst="rect">
                <a:avLst/>
              </a:prstGeom>
            </p:spPr>
            <p:txBody>
              <a:bodyPr lIns="0" tIns="0" rIns="0" bIns="0" rtlCol="0" anchor="t">
                <a:spAutoFit/>
              </a:bodyPr>
              <a:lstStyle/>
              <a:p>
                <a:pPr marL="0" marR="0" lvl="0" indent="0" algn="ctr" defTabSz="609630" rtl="0" eaLnBrk="1" fontAlgn="auto" latinLnBrk="0" hangingPunct="1">
                  <a:lnSpc>
                    <a:spcPts val="2426"/>
                  </a:lnSpc>
                  <a:spcBef>
                    <a:spcPts val="0"/>
                  </a:spcBef>
                  <a:spcAft>
                    <a:spcPts val="0"/>
                  </a:spcAft>
                  <a:buClrTx/>
                  <a:buSzTx/>
                  <a:buFontTx/>
                  <a:buNone/>
                  <a:tabLst/>
                  <a:defRPr/>
                </a:pPr>
                <a:r>
                  <a:rPr kumimoji="0" lang="en-US" sz="1866" b="0" i="0" u="none" strike="noStrike" kern="1200" cap="none" spc="0" normalizeH="0" baseline="0" noProof="0" dirty="0">
                    <a:ln>
                      <a:noFill/>
                    </a:ln>
                    <a:solidFill>
                      <a:srgbClr val="FFFFFF"/>
                    </a:solidFill>
                    <a:effectLst/>
                    <a:uLnTx/>
                    <a:uFillTx/>
                    <a:latin typeface="Fira Code"/>
                    <a:ea typeface="Fira Code"/>
                    <a:cs typeface="Fira Code"/>
                    <a:sym typeface="Fira Code"/>
                  </a:rPr>
                  <a:t>Evaluation/</a:t>
                </a:r>
              </a:p>
              <a:p>
                <a:pPr marL="0" marR="0" lvl="0" indent="0" algn="ctr" defTabSz="609630" rtl="0" eaLnBrk="1" fontAlgn="auto" latinLnBrk="0" hangingPunct="1">
                  <a:lnSpc>
                    <a:spcPts val="2426"/>
                  </a:lnSpc>
                  <a:spcBef>
                    <a:spcPts val="0"/>
                  </a:spcBef>
                  <a:spcAft>
                    <a:spcPts val="0"/>
                  </a:spcAft>
                  <a:buClrTx/>
                  <a:buSzTx/>
                  <a:buFontTx/>
                  <a:buNone/>
                  <a:tabLst/>
                  <a:defRPr/>
                </a:pPr>
                <a:r>
                  <a:rPr kumimoji="0" lang="en-US" sz="1866" b="0" i="0" u="none" strike="noStrike" kern="1200" cap="none" spc="0" normalizeH="0" baseline="0" noProof="0" dirty="0">
                    <a:ln>
                      <a:noFill/>
                    </a:ln>
                    <a:solidFill>
                      <a:srgbClr val="FFFFFF"/>
                    </a:solidFill>
                    <a:effectLst/>
                    <a:uLnTx/>
                    <a:uFillTx/>
                    <a:latin typeface="Fira Code"/>
                    <a:ea typeface="Fira Code"/>
                    <a:cs typeface="Fira Code"/>
                    <a:sym typeface="Fira Code"/>
                  </a:rPr>
                  <a:t>Calibration</a:t>
                </a:r>
              </a:p>
            </p:txBody>
          </p:sp>
        </p:grpSp>
        <p:pic>
          <p:nvPicPr>
            <p:cNvPr id="139" name="그림 138" descr="폰트, 그래픽, 디자인, 상징이(가) 표시된 사진&#10;&#10;AI 생성 콘텐츠는 정확하지 않을 수 있습니다.">
              <a:extLst>
                <a:ext uri="{FF2B5EF4-FFF2-40B4-BE49-F238E27FC236}">
                  <a16:creationId xmlns:a16="http://schemas.microsoft.com/office/drawing/2014/main" id="{7A940D94-9852-F5A9-3FA0-6E0F396C4D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33985" y="318142"/>
              <a:ext cx="950381" cy="930616"/>
            </a:xfrm>
            <a:prstGeom prst="rect">
              <a:avLst/>
            </a:prstGeom>
          </p:spPr>
        </p:pic>
        <p:grpSp>
          <p:nvGrpSpPr>
            <p:cNvPr id="140" name="그룹 139">
              <a:extLst>
                <a:ext uri="{FF2B5EF4-FFF2-40B4-BE49-F238E27FC236}">
                  <a16:creationId xmlns:a16="http://schemas.microsoft.com/office/drawing/2014/main" id="{F512D047-2B58-5839-48D8-7480DF5A3E9F}"/>
                </a:ext>
              </a:extLst>
            </p:cNvPr>
            <p:cNvGrpSpPr/>
            <p:nvPr/>
          </p:nvGrpSpPr>
          <p:grpSpPr>
            <a:xfrm>
              <a:off x="8944158" y="2365458"/>
              <a:ext cx="2803525" cy="3320733"/>
              <a:chOff x="2962980" y="929032"/>
              <a:chExt cx="6277881" cy="7093532"/>
            </a:xfrm>
          </p:grpSpPr>
          <p:grpSp>
            <p:nvGrpSpPr>
              <p:cNvPr id="141" name="Group 13">
                <a:extLst>
                  <a:ext uri="{FF2B5EF4-FFF2-40B4-BE49-F238E27FC236}">
                    <a16:creationId xmlns:a16="http://schemas.microsoft.com/office/drawing/2014/main" id="{6AD0598D-85F0-535F-9D8C-1AAA1B2195C6}"/>
                  </a:ext>
                </a:extLst>
              </p:cNvPr>
              <p:cNvGrpSpPr/>
              <p:nvPr/>
            </p:nvGrpSpPr>
            <p:grpSpPr>
              <a:xfrm>
                <a:off x="2962980" y="929032"/>
                <a:ext cx="6277881" cy="2128568"/>
                <a:chOff x="-493157" y="11049"/>
                <a:chExt cx="5305794" cy="1798974"/>
              </a:xfrm>
            </p:grpSpPr>
            <p:sp>
              <p:nvSpPr>
                <p:cNvPr id="143" name="Freeform 14">
                  <a:extLst>
                    <a:ext uri="{FF2B5EF4-FFF2-40B4-BE49-F238E27FC236}">
                      <a16:creationId xmlns:a16="http://schemas.microsoft.com/office/drawing/2014/main" id="{A8DFFC0D-AB6D-81D0-86F6-8506CB0FB5D2}"/>
                    </a:ext>
                  </a:extLst>
                </p:cNvPr>
                <p:cNvSpPr/>
                <p:nvPr/>
              </p:nvSpPr>
              <p:spPr>
                <a:xfrm>
                  <a:off x="-493157" y="11049"/>
                  <a:ext cx="5305794" cy="1798974"/>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blipFill dpi="0" rotWithShape="1">
                  <a:blip r:embed="rId9">
                    <a:extLst>
                      <a:ext uri="{28A0092B-C50C-407E-A947-70E740481C1C}">
                        <a14:useLocalDpi xmlns:a14="http://schemas.microsoft.com/office/drawing/2010/main" val="0"/>
                      </a:ext>
                    </a:extLst>
                  </a:blip>
                  <a:srcRect/>
                  <a:stretch>
                    <a:fillRect/>
                  </a:stretch>
                </a:blipFill>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800" b="0" i="0" u="none" strike="noStrike" kern="1200" cap="none" spc="0" normalizeH="0" baseline="0" noProof="0">
                    <a:ln>
                      <a:noFill/>
                    </a:ln>
                    <a:solidFill>
                      <a:prstClr val="black"/>
                    </a:solidFill>
                    <a:effectLst/>
                    <a:uLnTx/>
                    <a:uFillTx/>
                    <a:latin typeface="Calibri"/>
                    <a:ea typeface="맑은 고딕" panose="020B0503020000020004" pitchFamily="50" charset="-127"/>
                    <a:cs typeface="+mn-cs"/>
                  </a:endParaRPr>
                </a:p>
              </p:txBody>
            </p:sp>
          </p:grpSp>
          <p:sp>
            <p:nvSpPr>
              <p:cNvPr id="142" name="TextBox 17">
                <a:extLst>
                  <a:ext uri="{FF2B5EF4-FFF2-40B4-BE49-F238E27FC236}">
                    <a16:creationId xmlns:a16="http://schemas.microsoft.com/office/drawing/2014/main" id="{E91EFA45-E539-152D-D361-C97128046963}"/>
                  </a:ext>
                </a:extLst>
              </p:cNvPr>
              <p:cNvSpPr txBox="1"/>
              <p:nvPr/>
            </p:nvSpPr>
            <p:spPr>
              <a:xfrm>
                <a:off x="3594807" y="3385198"/>
                <a:ext cx="5184541" cy="4637366"/>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Fira Code"/>
                    <a:ea typeface="Fira Code"/>
                    <a:cs typeface="Fira Code"/>
                    <a:sym typeface="Fira Code"/>
                  </a:rPr>
                  <a:t>After passing a speed bump,</a:t>
                </a: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 </a:t>
                </a:r>
              </a:p>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the system evaluates performance by comparing </a:t>
                </a:r>
              </a:p>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target vs. actual speeds and predicted vs. actual ride comfort (RMS). It then self-learns by updating calibration coefficients based on </a:t>
                </a:r>
              </a:p>
              <a:p>
                <a:pPr marL="0" marR="0" lvl="0" indent="0" algn="ctr" defTabSz="914400" rtl="0" eaLnBrk="1" fontAlgn="auto" latinLnBrk="0" hangingPunct="1">
                  <a:lnSpc>
                    <a:spcPts val="169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Fira Code"/>
                    <a:ea typeface="Fira Code"/>
                    <a:cs typeface="Fira Code"/>
                    <a:sym typeface="Fira Code"/>
                  </a:rPr>
                  <a:t>the results.</a:t>
                </a:r>
              </a:p>
            </p:txBody>
          </p:sp>
        </p:grpSp>
      </p:grpSp>
      <p:sp>
        <p:nvSpPr>
          <p:cNvPr id="150" name="Freeform 9">
            <a:extLst>
              <a:ext uri="{FF2B5EF4-FFF2-40B4-BE49-F238E27FC236}">
                <a16:creationId xmlns:a16="http://schemas.microsoft.com/office/drawing/2014/main" id="{7A9F8422-8CFB-F408-3E7A-132C706BE5AE}"/>
              </a:ext>
            </a:extLst>
          </p:cNvPr>
          <p:cNvSpPr/>
          <p:nvPr/>
        </p:nvSpPr>
        <p:spPr>
          <a:xfrm>
            <a:off x="148343" y="173019"/>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ko-KR" altLang="en-US"/>
          </a:p>
        </p:txBody>
      </p:sp>
      <p:sp>
        <p:nvSpPr>
          <p:cNvPr id="152" name="Freeform 9">
            <a:extLst>
              <a:ext uri="{FF2B5EF4-FFF2-40B4-BE49-F238E27FC236}">
                <a16:creationId xmlns:a16="http://schemas.microsoft.com/office/drawing/2014/main" id="{90C1866A-F7F5-2605-B210-1C1816F60F86}"/>
              </a:ext>
            </a:extLst>
          </p:cNvPr>
          <p:cNvSpPr/>
          <p:nvPr/>
        </p:nvSpPr>
        <p:spPr>
          <a:xfrm>
            <a:off x="9824335" y="5888634"/>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ko-KR"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sp>
        <p:nvSpPr>
          <p:cNvPr id="44" name="Freeform 9">
            <a:extLst>
              <a:ext uri="{FF2B5EF4-FFF2-40B4-BE49-F238E27FC236}">
                <a16:creationId xmlns:a16="http://schemas.microsoft.com/office/drawing/2014/main" id="{54928C15-26C0-2D06-91E0-D70A9F99FD33}"/>
              </a:ext>
            </a:extLst>
          </p:cNvPr>
          <p:cNvSpPr/>
          <p:nvPr/>
        </p:nvSpPr>
        <p:spPr>
          <a:xfrm>
            <a:off x="6369822" y="1570930"/>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a:p>
        </p:txBody>
      </p:sp>
      <p:sp>
        <p:nvSpPr>
          <p:cNvPr id="43" name="Freeform 9">
            <a:extLst>
              <a:ext uri="{FF2B5EF4-FFF2-40B4-BE49-F238E27FC236}">
                <a16:creationId xmlns:a16="http://schemas.microsoft.com/office/drawing/2014/main" id="{7235DCA4-792F-7BA5-4B4D-9DE0D54F48C3}"/>
              </a:ext>
            </a:extLst>
          </p:cNvPr>
          <p:cNvSpPr/>
          <p:nvPr/>
        </p:nvSpPr>
        <p:spPr>
          <a:xfrm>
            <a:off x="3220256" y="1482260"/>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dirty="0"/>
          </a:p>
        </p:txBody>
      </p:sp>
      <p:sp>
        <p:nvSpPr>
          <p:cNvPr id="2" name="TextBox 2"/>
          <p:cNvSpPr txBox="1"/>
          <p:nvPr/>
        </p:nvSpPr>
        <p:spPr>
          <a:xfrm>
            <a:off x="685800" y="3137154"/>
            <a:ext cx="6968609" cy="521938"/>
          </a:xfrm>
          <a:prstGeom prst="rect">
            <a:avLst/>
          </a:prstGeom>
        </p:spPr>
        <p:txBody>
          <a:bodyPr wrap="square" lIns="0" tIns="0" rIns="0" bIns="0" rtlCol="0" anchor="t">
            <a:spAutoFit/>
          </a:bodyPr>
          <a:lstStyle/>
          <a:p>
            <a:pPr defTabSz="609630" latinLnBrk="0">
              <a:lnSpc>
                <a:spcPts val="4341"/>
              </a:lnSpc>
            </a:pPr>
            <a:r>
              <a:rPr lang="en-US" sz="3200" dirty="0">
                <a:solidFill>
                  <a:srgbClr val="38B6FF"/>
                </a:solidFill>
                <a:latin typeface="Academy"/>
                <a:ea typeface="Academy"/>
                <a:cs typeface="Academy"/>
                <a:sym typeface="Academy"/>
              </a:rPr>
              <a:t>" What if the view ahead is obstructed? "</a:t>
            </a:r>
          </a:p>
        </p:txBody>
      </p:sp>
      <p:grpSp>
        <p:nvGrpSpPr>
          <p:cNvPr id="4" name="Group 4"/>
          <p:cNvGrpSpPr/>
          <p:nvPr/>
        </p:nvGrpSpPr>
        <p:grpSpPr>
          <a:xfrm>
            <a:off x="742388" y="6234378"/>
            <a:ext cx="4338490" cy="82887"/>
            <a:chOff x="0" y="0"/>
            <a:chExt cx="1713971" cy="32745"/>
          </a:xfrm>
        </p:grpSpPr>
        <p:sp>
          <p:nvSpPr>
            <p:cNvPr id="5" name="Freeform 5"/>
            <p:cNvSpPr/>
            <p:nvPr/>
          </p:nvSpPr>
          <p:spPr>
            <a:xfrm>
              <a:off x="0" y="0"/>
              <a:ext cx="1713972" cy="32745"/>
            </a:xfrm>
            <a:custGeom>
              <a:avLst/>
              <a:gdLst/>
              <a:ahLst/>
              <a:cxnLst/>
              <a:rect l="l" t="t" r="r" b="b"/>
              <a:pathLst>
                <a:path w="1713972" h="32745">
                  <a:moveTo>
                    <a:pt x="0" y="0"/>
                  </a:moveTo>
                  <a:lnTo>
                    <a:pt x="1713972" y="0"/>
                  </a:lnTo>
                  <a:lnTo>
                    <a:pt x="1713972" y="32745"/>
                  </a:lnTo>
                  <a:lnTo>
                    <a:pt x="0" y="32745"/>
                  </a:lnTo>
                  <a:close/>
                </a:path>
              </a:pathLst>
            </a:custGeom>
            <a:solidFill>
              <a:srgbClr val="FFFFFF"/>
            </a:solidFill>
          </p:spPr>
          <p:txBody>
            <a:bodyPr/>
            <a:lstStyle/>
            <a:p>
              <a:endParaRPr lang="ko-KR" altLang="en-US"/>
            </a:p>
          </p:txBody>
        </p:sp>
        <p:sp>
          <p:nvSpPr>
            <p:cNvPr id="6" name="TextBox 6"/>
            <p:cNvSpPr txBox="1"/>
            <p:nvPr/>
          </p:nvSpPr>
          <p:spPr>
            <a:xfrm>
              <a:off x="0" y="38100"/>
              <a:ext cx="1713971" cy="32745"/>
            </a:xfrm>
            <a:prstGeom prst="rect">
              <a:avLst/>
            </a:prstGeom>
          </p:spPr>
          <p:txBody>
            <a:bodyPr lIns="33867" tIns="33867" rIns="33867" bIns="33867" rtlCol="0" anchor="ctr"/>
            <a:lstStyle/>
            <a:p>
              <a:pPr algn="ctr" defTabSz="609630" latinLnBrk="0">
                <a:lnSpc>
                  <a:spcPts val="888"/>
                </a:lnSpc>
              </a:pPr>
              <a:endParaRPr sz="1200">
                <a:solidFill>
                  <a:prstClr val="black"/>
                </a:solidFill>
                <a:latin typeface="Calibri"/>
              </a:endParaRPr>
            </a:p>
          </p:txBody>
        </p:sp>
      </p:grpSp>
      <p:grpSp>
        <p:nvGrpSpPr>
          <p:cNvPr id="10" name="Group 10"/>
          <p:cNvGrpSpPr/>
          <p:nvPr/>
        </p:nvGrpSpPr>
        <p:grpSpPr>
          <a:xfrm>
            <a:off x="7654409" y="945840"/>
            <a:ext cx="4894283" cy="4593111"/>
            <a:chOff x="0" y="0"/>
            <a:chExt cx="6204655" cy="5822849"/>
          </a:xfrm>
          <a:blipFill dpi="0" rotWithShape="1">
            <a:blip r:embed="rId4">
              <a:extLst>
                <a:ext uri="{28A0092B-C50C-407E-A947-70E740481C1C}">
                  <a14:useLocalDpi xmlns:a14="http://schemas.microsoft.com/office/drawing/2010/main" val="0"/>
                </a:ext>
              </a:extLst>
            </a:blip>
            <a:srcRect/>
            <a:stretch>
              <a:fillRect/>
            </a:stretch>
          </a:blipFill>
        </p:grpSpPr>
        <p:sp>
          <p:nvSpPr>
            <p:cNvPr id="11" name="Freeform 11"/>
            <p:cNvSpPr/>
            <p:nvPr/>
          </p:nvSpPr>
          <p:spPr>
            <a:xfrm>
              <a:off x="0" y="0"/>
              <a:ext cx="6204655" cy="5822849"/>
            </a:xfrm>
            <a:custGeom>
              <a:avLst/>
              <a:gdLst/>
              <a:ahLst/>
              <a:cxnLst/>
              <a:rect l="l" t="t" r="r" b="b"/>
              <a:pathLst>
                <a:path w="6204655" h="5822849">
                  <a:moveTo>
                    <a:pt x="5966530" y="0"/>
                  </a:moveTo>
                  <a:lnTo>
                    <a:pt x="6204655" y="238125"/>
                  </a:lnTo>
                  <a:lnTo>
                    <a:pt x="6204655" y="5584724"/>
                  </a:lnTo>
                  <a:lnTo>
                    <a:pt x="5966530" y="5822849"/>
                  </a:lnTo>
                  <a:lnTo>
                    <a:pt x="238125" y="5822849"/>
                  </a:lnTo>
                  <a:lnTo>
                    <a:pt x="0" y="5584724"/>
                  </a:lnTo>
                  <a:lnTo>
                    <a:pt x="0" y="238125"/>
                  </a:lnTo>
                  <a:lnTo>
                    <a:pt x="238125" y="0"/>
                  </a:lnTo>
                  <a:lnTo>
                    <a:pt x="5966530" y="0"/>
                  </a:lnTo>
                  <a:close/>
                </a:path>
              </a:pathLst>
            </a:custGeom>
            <a:grpFill/>
          </p:spPr>
          <p:txBody>
            <a:bodyPr/>
            <a:lstStyle/>
            <a:p>
              <a:endParaRPr lang="ko-KR" altLang="en-US"/>
            </a:p>
          </p:txBody>
        </p:sp>
      </p:grpSp>
      <p:sp>
        <p:nvSpPr>
          <p:cNvPr id="16" name="Freeform 16"/>
          <p:cNvSpPr/>
          <p:nvPr/>
        </p:nvSpPr>
        <p:spPr>
          <a:xfrm>
            <a:off x="742388" y="637799"/>
            <a:ext cx="375441" cy="75771"/>
          </a:xfrm>
          <a:custGeom>
            <a:avLst/>
            <a:gdLst/>
            <a:ahLst/>
            <a:cxnLst/>
            <a:rect l="l" t="t" r="r" b="b"/>
            <a:pathLst>
              <a:path w="563162" h="113656">
                <a:moveTo>
                  <a:pt x="0" y="0"/>
                </a:moveTo>
                <a:lnTo>
                  <a:pt x="563162" y="0"/>
                </a:lnTo>
                <a:lnTo>
                  <a:pt x="563162" y="113656"/>
                </a:lnTo>
                <a:lnTo>
                  <a:pt x="0" y="11365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ko-KR" altLang="en-US"/>
          </a:p>
        </p:txBody>
      </p:sp>
      <p:sp>
        <p:nvSpPr>
          <p:cNvPr id="24" name="TextBox 24"/>
          <p:cNvSpPr txBox="1"/>
          <p:nvPr/>
        </p:nvSpPr>
        <p:spPr>
          <a:xfrm>
            <a:off x="742390" y="3735741"/>
            <a:ext cx="6562166" cy="606576"/>
          </a:xfrm>
          <a:prstGeom prst="rect">
            <a:avLst/>
          </a:prstGeom>
        </p:spPr>
        <p:txBody>
          <a:bodyPr wrap="square" lIns="0" tIns="0" rIns="0" bIns="0" rtlCol="0" anchor="t">
            <a:spAutoFit/>
          </a:bodyPr>
          <a:lstStyle/>
          <a:p>
            <a:pPr defTabSz="609630" latinLnBrk="0">
              <a:lnSpc>
                <a:spcPts val="2426"/>
              </a:lnSpc>
            </a:pPr>
            <a:r>
              <a:rPr lang="en-US" dirty="0">
                <a:solidFill>
                  <a:srgbClr val="FFFFFF"/>
                </a:solidFill>
                <a:latin typeface="Fira Code"/>
                <a:ea typeface="Fira Code"/>
                <a:cs typeface="Fira Code"/>
                <a:sym typeface="Fira Code"/>
              </a:rPr>
              <a:t>While driving closely behind another vehicle, </a:t>
            </a:r>
          </a:p>
          <a:p>
            <a:pPr defTabSz="609630" latinLnBrk="0">
              <a:lnSpc>
                <a:spcPts val="2426"/>
              </a:lnSpc>
            </a:pPr>
            <a:r>
              <a:rPr lang="en-US" dirty="0">
                <a:solidFill>
                  <a:srgbClr val="FFFFFF"/>
                </a:solidFill>
                <a:latin typeface="Fira Code"/>
                <a:ea typeface="Fira Code"/>
                <a:cs typeface="Fira Code"/>
                <a:sym typeface="Fira Code"/>
              </a:rPr>
              <a:t>sensor view can be blocked.</a:t>
            </a:r>
          </a:p>
        </p:txBody>
      </p:sp>
      <p:sp>
        <p:nvSpPr>
          <p:cNvPr id="38" name="TextBox 18"/>
          <p:cNvSpPr txBox="1"/>
          <p:nvPr/>
        </p:nvSpPr>
        <p:spPr>
          <a:xfrm>
            <a:off x="742390" y="4461262"/>
            <a:ext cx="6562166" cy="1615827"/>
          </a:xfrm>
          <a:prstGeom prst="rect">
            <a:avLst/>
          </a:prstGeom>
        </p:spPr>
        <p:txBody>
          <a:bodyPr wrap="square" lIns="0" tIns="0" rIns="0" bIns="0" rtlCol="0" anchor="t">
            <a:spAutoFit/>
          </a:bodyPr>
          <a:lstStyle/>
          <a:p>
            <a:pPr defTabSz="609630" latinLnBrk="0"/>
            <a:r>
              <a:rPr lang="en-US" sz="1600" dirty="0">
                <a:solidFill>
                  <a:srgbClr val="FFFFFF"/>
                </a:solidFill>
                <a:latin typeface="Fira Code"/>
                <a:ea typeface="Fira Code"/>
                <a:cs typeface="Fira Code"/>
                <a:sym typeface="Fira Code"/>
              </a:rPr>
              <a:t>Our system uses V2V communication to solve this. The lead vehicle transmits real-time speed bump data to the following vehicle.</a:t>
            </a:r>
          </a:p>
          <a:p>
            <a:pPr defTabSz="609630" latinLnBrk="0"/>
            <a:endParaRPr lang="en-US" sz="900" dirty="0">
              <a:solidFill>
                <a:srgbClr val="FFFFFF"/>
              </a:solidFill>
              <a:latin typeface="Fira Code"/>
              <a:ea typeface="Fira Code"/>
              <a:cs typeface="Fira Code"/>
              <a:sym typeface="Fira Code"/>
            </a:endParaRPr>
          </a:p>
          <a:p>
            <a:pPr defTabSz="609630" latinLnBrk="0"/>
            <a:r>
              <a:rPr lang="en-US" sz="1600" dirty="0">
                <a:solidFill>
                  <a:srgbClr val="FFFFFF"/>
                </a:solidFill>
                <a:latin typeface="Fira Code"/>
                <a:ea typeface="Fira Code"/>
                <a:cs typeface="Fira Code"/>
                <a:sym typeface="Fira Code"/>
              </a:rPr>
              <a:t>This allows the follower to recognize the hazard and plan for optimal deceleration, even without direct sensor detection.</a:t>
            </a:r>
          </a:p>
        </p:txBody>
      </p:sp>
      <p:grpSp>
        <p:nvGrpSpPr>
          <p:cNvPr id="39" name="Group 13">
            <a:extLst>
              <a:ext uri="{FF2B5EF4-FFF2-40B4-BE49-F238E27FC236}">
                <a16:creationId xmlns:a16="http://schemas.microsoft.com/office/drawing/2014/main" id="{89F31115-934F-C526-CA93-8D21EEBFFCF9}"/>
              </a:ext>
            </a:extLst>
          </p:cNvPr>
          <p:cNvGrpSpPr/>
          <p:nvPr/>
        </p:nvGrpSpPr>
        <p:grpSpPr>
          <a:xfrm>
            <a:off x="685800" y="945840"/>
            <a:ext cx="3025588" cy="1959044"/>
            <a:chOff x="0" y="0"/>
            <a:chExt cx="4309474" cy="2236301"/>
          </a:xfrm>
          <a:blipFill dpi="0" rotWithShape="1">
            <a:blip r:embed="rId7">
              <a:extLst>
                <a:ext uri="{28A0092B-C50C-407E-A947-70E740481C1C}">
                  <a14:useLocalDpi xmlns:a14="http://schemas.microsoft.com/office/drawing/2010/main" val="0"/>
                </a:ext>
              </a:extLst>
            </a:blip>
            <a:srcRect/>
            <a:stretch>
              <a:fillRect/>
            </a:stretch>
          </a:blipFill>
        </p:grpSpPr>
        <p:sp>
          <p:nvSpPr>
            <p:cNvPr id="40" name="Freeform 14">
              <a:extLst>
                <a:ext uri="{FF2B5EF4-FFF2-40B4-BE49-F238E27FC236}">
                  <a16:creationId xmlns:a16="http://schemas.microsoft.com/office/drawing/2014/main" id="{FE5B2206-3315-59DE-2AEF-D6A9BCB77A24}"/>
                </a:ext>
              </a:extLst>
            </p:cNvPr>
            <p:cNvSpPr/>
            <p:nvPr/>
          </p:nvSpPr>
          <p:spPr>
            <a:xfrm>
              <a:off x="0" y="0"/>
              <a:ext cx="4309474" cy="2236301"/>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grpFill/>
          </p:spPr>
          <p:txBody>
            <a:bodyPr/>
            <a:lstStyle/>
            <a:p>
              <a:endParaRPr lang="ko-KR" altLang="en-US"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sp>
        <p:nvSpPr>
          <p:cNvPr id="68" name="TextBox 15">
            <a:extLst>
              <a:ext uri="{FF2B5EF4-FFF2-40B4-BE49-F238E27FC236}">
                <a16:creationId xmlns:a16="http://schemas.microsoft.com/office/drawing/2014/main" id="{BF6F456F-6641-09CE-5E8F-25C3933013C5}"/>
              </a:ext>
            </a:extLst>
          </p:cNvPr>
          <p:cNvSpPr txBox="1"/>
          <p:nvPr/>
        </p:nvSpPr>
        <p:spPr>
          <a:xfrm>
            <a:off x="5956662" y="2707912"/>
            <a:ext cx="2219321" cy="242631"/>
          </a:xfrm>
          <a:prstGeom prst="rect">
            <a:avLst/>
          </a:prstGeom>
        </p:spPr>
        <p:txBody>
          <a:bodyPr wrap="square" lIns="0" tIns="0" rIns="0" bIns="0" rtlCol="0" anchor="t">
            <a:spAutoFit/>
          </a:bodyPr>
          <a:lstStyle/>
          <a:p>
            <a:pPr defTabSz="609630" latinLnBrk="0">
              <a:lnSpc>
                <a:spcPts val="2064"/>
              </a:lnSpc>
            </a:pPr>
            <a:r>
              <a:rPr lang="en-US" sz="1200" i="1" dirty="0">
                <a:solidFill>
                  <a:srgbClr val="38B6FF"/>
                </a:solidFill>
                <a:latin typeface="Academy"/>
                <a:ea typeface="Academy"/>
                <a:cs typeface="Academy"/>
                <a:sym typeface="Academy"/>
              </a:rPr>
              <a:t>* demo version we built</a:t>
            </a:r>
          </a:p>
        </p:txBody>
      </p:sp>
      <p:grpSp>
        <p:nvGrpSpPr>
          <p:cNvPr id="3" name="Group 3"/>
          <p:cNvGrpSpPr/>
          <p:nvPr/>
        </p:nvGrpSpPr>
        <p:grpSpPr>
          <a:xfrm>
            <a:off x="388549" y="5751070"/>
            <a:ext cx="488616" cy="60165"/>
            <a:chOff x="0" y="0"/>
            <a:chExt cx="193033" cy="23769"/>
          </a:xfrm>
        </p:grpSpPr>
        <p:sp>
          <p:nvSpPr>
            <p:cNvPr id="4" name="Freeform 4"/>
            <p:cNvSpPr/>
            <p:nvPr/>
          </p:nvSpPr>
          <p:spPr>
            <a:xfrm>
              <a:off x="0" y="0"/>
              <a:ext cx="193033" cy="23769"/>
            </a:xfrm>
            <a:custGeom>
              <a:avLst/>
              <a:gdLst/>
              <a:ahLst/>
              <a:cxnLst/>
              <a:rect l="l" t="t" r="r" b="b"/>
              <a:pathLst>
                <a:path w="193033" h="23769">
                  <a:moveTo>
                    <a:pt x="0" y="0"/>
                  </a:moveTo>
                  <a:lnTo>
                    <a:pt x="193033" y="0"/>
                  </a:lnTo>
                  <a:lnTo>
                    <a:pt x="193033" y="23769"/>
                  </a:lnTo>
                  <a:lnTo>
                    <a:pt x="0" y="23769"/>
                  </a:lnTo>
                  <a:close/>
                </a:path>
              </a:pathLst>
            </a:custGeom>
            <a:solidFill>
              <a:srgbClr val="FFFFFF"/>
            </a:solidFill>
          </p:spPr>
          <p:txBody>
            <a:bodyPr/>
            <a:lstStyle/>
            <a:p>
              <a:endParaRPr lang="ko-KR" altLang="en-US"/>
            </a:p>
          </p:txBody>
        </p:sp>
        <p:sp>
          <p:nvSpPr>
            <p:cNvPr id="5" name="TextBox 5"/>
            <p:cNvSpPr txBox="1"/>
            <p:nvPr/>
          </p:nvSpPr>
          <p:spPr>
            <a:xfrm>
              <a:off x="0" y="38100"/>
              <a:ext cx="193033" cy="23769"/>
            </a:xfrm>
            <a:prstGeom prst="rect">
              <a:avLst/>
            </a:prstGeom>
          </p:spPr>
          <p:txBody>
            <a:bodyPr lIns="33867" tIns="33867" rIns="33867" bIns="33867" rtlCol="0" anchor="ctr"/>
            <a:lstStyle/>
            <a:p>
              <a:pPr algn="ctr" defTabSz="609630" latinLnBrk="0">
                <a:lnSpc>
                  <a:spcPts val="888"/>
                </a:lnSpc>
              </a:pPr>
              <a:endParaRPr/>
            </a:p>
          </p:txBody>
        </p:sp>
      </p:grpSp>
      <p:sp>
        <p:nvSpPr>
          <p:cNvPr id="9" name="Freeform 9"/>
          <p:cNvSpPr/>
          <p:nvPr/>
        </p:nvSpPr>
        <p:spPr>
          <a:xfrm>
            <a:off x="8425939" y="2858345"/>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sz="2000"/>
          </a:p>
        </p:txBody>
      </p:sp>
      <p:sp>
        <p:nvSpPr>
          <p:cNvPr id="10" name="Freeform 10"/>
          <p:cNvSpPr/>
          <p:nvPr/>
        </p:nvSpPr>
        <p:spPr>
          <a:xfrm>
            <a:off x="10833508" y="6355500"/>
            <a:ext cx="375441" cy="75771"/>
          </a:xfrm>
          <a:custGeom>
            <a:avLst/>
            <a:gdLst/>
            <a:ahLst/>
            <a:cxnLst/>
            <a:rect l="l" t="t" r="r" b="b"/>
            <a:pathLst>
              <a:path w="563162" h="113656">
                <a:moveTo>
                  <a:pt x="0" y="0"/>
                </a:moveTo>
                <a:lnTo>
                  <a:pt x="563162" y="0"/>
                </a:lnTo>
                <a:lnTo>
                  <a:pt x="563162" y="113656"/>
                </a:lnTo>
                <a:lnTo>
                  <a:pt x="0" y="1136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ko-KR" altLang="en-US"/>
          </a:p>
        </p:txBody>
      </p:sp>
      <p:sp>
        <p:nvSpPr>
          <p:cNvPr id="12" name="Freeform 12"/>
          <p:cNvSpPr/>
          <p:nvPr/>
        </p:nvSpPr>
        <p:spPr>
          <a:xfrm flipH="1">
            <a:off x="1393525" y="3672228"/>
            <a:ext cx="2219321" cy="708864"/>
          </a:xfrm>
          <a:custGeom>
            <a:avLst/>
            <a:gdLst/>
            <a:ahLst/>
            <a:cxnLst/>
            <a:rect l="l" t="t" r="r" b="b"/>
            <a:pathLst>
              <a:path w="3328982" h="1063296">
                <a:moveTo>
                  <a:pt x="3328982" y="0"/>
                </a:moveTo>
                <a:lnTo>
                  <a:pt x="0" y="0"/>
                </a:lnTo>
                <a:lnTo>
                  <a:pt x="0" y="1063296"/>
                </a:lnTo>
                <a:lnTo>
                  <a:pt x="3328982" y="1063296"/>
                </a:lnTo>
                <a:lnTo>
                  <a:pt x="332898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sz="2000"/>
          </a:p>
        </p:txBody>
      </p:sp>
      <p:sp>
        <p:nvSpPr>
          <p:cNvPr id="15" name="TextBox 15"/>
          <p:cNvSpPr txBox="1"/>
          <p:nvPr/>
        </p:nvSpPr>
        <p:spPr>
          <a:xfrm>
            <a:off x="388549" y="6193565"/>
            <a:ext cx="7478064" cy="323871"/>
          </a:xfrm>
          <a:prstGeom prst="rect">
            <a:avLst/>
          </a:prstGeom>
        </p:spPr>
        <p:txBody>
          <a:bodyPr lIns="0" tIns="0" rIns="0" bIns="0" rtlCol="0" anchor="t">
            <a:spAutoFit/>
          </a:bodyPr>
          <a:lstStyle/>
          <a:p>
            <a:pPr defTabSz="609630" latinLnBrk="0">
              <a:lnSpc>
                <a:spcPts val="2064"/>
              </a:lnSpc>
            </a:pPr>
            <a:r>
              <a:rPr lang="en-US" sz="3600">
                <a:solidFill>
                  <a:srgbClr val="38B6FF"/>
                </a:solidFill>
                <a:latin typeface="Academy"/>
                <a:ea typeface="Academy"/>
                <a:cs typeface="Academy"/>
                <a:sym typeface="Academy"/>
              </a:rPr>
              <a:t>Future Development Plans</a:t>
            </a:r>
            <a:endParaRPr lang="en-US" sz="3600" dirty="0">
              <a:solidFill>
                <a:srgbClr val="38B6FF"/>
              </a:solidFill>
              <a:latin typeface="Academy"/>
              <a:ea typeface="Academy"/>
              <a:cs typeface="Academy"/>
              <a:sym typeface="Academy"/>
            </a:endParaRPr>
          </a:p>
        </p:txBody>
      </p:sp>
      <p:grpSp>
        <p:nvGrpSpPr>
          <p:cNvPr id="63" name="그룹 62">
            <a:extLst>
              <a:ext uri="{FF2B5EF4-FFF2-40B4-BE49-F238E27FC236}">
                <a16:creationId xmlns:a16="http://schemas.microsoft.com/office/drawing/2014/main" id="{AF630673-F3A1-280E-5E52-A718182B0387}"/>
              </a:ext>
            </a:extLst>
          </p:cNvPr>
          <p:cNvGrpSpPr/>
          <p:nvPr/>
        </p:nvGrpSpPr>
        <p:grpSpPr>
          <a:xfrm>
            <a:off x="4186609" y="360285"/>
            <a:ext cx="3702517" cy="5378627"/>
            <a:chOff x="4207868" y="91790"/>
            <a:chExt cx="3702517" cy="5378627"/>
          </a:xfrm>
        </p:grpSpPr>
        <p:grpSp>
          <p:nvGrpSpPr>
            <p:cNvPr id="13" name="Group 13"/>
            <p:cNvGrpSpPr/>
            <p:nvPr/>
          </p:nvGrpSpPr>
          <p:grpSpPr>
            <a:xfrm>
              <a:off x="4730230" y="91790"/>
              <a:ext cx="2573571" cy="2347627"/>
              <a:chOff x="0" y="0"/>
              <a:chExt cx="4309474" cy="2236301"/>
            </a:xfrm>
            <a:blipFill dpi="0" rotWithShape="1">
              <a:blip r:embed="rId6">
                <a:extLst>
                  <a:ext uri="{28A0092B-C50C-407E-A947-70E740481C1C}">
                    <a14:useLocalDpi xmlns:a14="http://schemas.microsoft.com/office/drawing/2010/main" val="0"/>
                  </a:ext>
                </a:extLst>
              </a:blip>
              <a:srcRect/>
              <a:stretch>
                <a:fillRect/>
              </a:stretch>
            </a:blipFill>
          </p:grpSpPr>
          <p:sp>
            <p:nvSpPr>
              <p:cNvPr id="14" name="Freeform 14"/>
              <p:cNvSpPr/>
              <p:nvPr/>
            </p:nvSpPr>
            <p:spPr>
              <a:xfrm>
                <a:off x="0" y="0"/>
                <a:ext cx="4309474" cy="2236301"/>
              </a:xfrm>
              <a:custGeom>
                <a:avLst/>
                <a:gdLst/>
                <a:ahLst/>
                <a:cxnLst/>
                <a:rect l="l" t="t" r="r" b="b"/>
                <a:pathLst>
                  <a:path w="4309474" h="2236301">
                    <a:moveTo>
                      <a:pt x="4071349" y="0"/>
                    </a:moveTo>
                    <a:lnTo>
                      <a:pt x="4309474" y="238125"/>
                    </a:lnTo>
                    <a:lnTo>
                      <a:pt x="4309474" y="1998176"/>
                    </a:lnTo>
                    <a:lnTo>
                      <a:pt x="4071349" y="2236301"/>
                    </a:lnTo>
                    <a:lnTo>
                      <a:pt x="238125" y="2236301"/>
                    </a:lnTo>
                    <a:lnTo>
                      <a:pt x="0" y="1998176"/>
                    </a:lnTo>
                    <a:lnTo>
                      <a:pt x="0" y="238125"/>
                    </a:lnTo>
                    <a:lnTo>
                      <a:pt x="238125" y="0"/>
                    </a:lnTo>
                    <a:lnTo>
                      <a:pt x="4071349" y="0"/>
                    </a:lnTo>
                    <a:close/>
                  </a:path>
                </a:pathLst>
              </a:custGeom>
              <a:grpFill/>
            </p:spPr>
            <p:txBody>
              <a:bodyPr/>
              <a:lstStyle/>
              <a:p>
                <a:endParaRPr lang="ko-KR" altLang="en-US" sz="2000"/>
              </a:p>
            </p:txBody>
          </p:sp>
        </p:grpSp>
        <p:grpSp>
          <p:nvGrpSpPr>
            <p:cNvPr id="31" name="그룹 30">
              <a:extLst>
                <a:ext uri="{FF2B5EF4-FFF2-40B4-BE49-F238E27FC236}">
                  <a16:creationId xmlns:a16="http://schemas.microsoft.com/office/drawing/2014/main" id="{C936403E-A1CB-2DE7-E7DC-7698855AD8AE}"/>
                </a:ext>
              </a:extLst>
            </p:cNvPr>
            <p:cNvGrpSpPr/>
            <p:nvPr/>
          </p:nvGrpSpPr>
          <p:grpSpPr>
            <a:xfrm>
              <a:off x="4207868" y="2634146"/>
              <a:ext cx="3702517" cy="2836271"/>
              <a:chOff x="4233268" y="3508633"/>
              <a:chExt cx="3702517" cy="2836271"/>
            </a:xfrm>
          </p:grpSpPr>
          <p:sp>
            <p:nvSpPr>
              <p:cNvPr id="17" name="TextBox 17"/>
              <p:cNvSpPr txBox="1"/>
              <p:nvPr/>
            </p:nvSpPr>
            <p:spPr>
              <a:xfrm>
                <a:off x="4339312" y="4190468"/>
                <a:ext cx="3456361" cy="2154436"/>
              </a:xfrm>
              <a:prstGeom prst="rect">
                <a:avLst/>
              </a:prstGeom>
            </p:spPr>
            <p:txBody>
              <a:bodyPr lIns="0" tIns="0" rIns="0" bIns="0" rtlCol="0" anchor="t">
                <a:spAutoFit/>
              </a:bodyPr>
              <a:lstStyle/>
              <a:p>
                <a:pPr algn="ctr" defTabSz="609630" latinLnBrk="0"/>
                <a:r>
                  <a:rPr lang="en-US" sz="1400" dirty="0">
                    <a:solidFill>
                      <a:srgbClr val="FFFFFF"/>
                    </a:solidFill>
                    <a:latin typeface="Fira Code"/>
                    <a:ea typeface="Fira Code"/>
                    <a:cs typeface="Fira Code"/>
                    <a:sym typeface="Fira Code"/>
                  </a:rPr>
                  <a:t>map auto-generation program to enable testing across a wide variety of speed bumps under diverse climatic and environmental conditions. This program will then be used to build a highly specialized training dataset focused exclusively on speed bump responding.</a:t>
                </a:r>
              </a:p>
            </p:txBody>
          </p:sp>
          <p:sp>
            <p:nvSpPr>
              <p:cNvPr id="25" name="TextBox 25"/>
              <p:cNvSpPr txBox="1"/>
              <p:nvPr/>
            </p:nvSpPr>
            <p:spPr>
              <a:xfrm>
                <a:off x="4233268" y="3508633"/>
                <a:ext cx="3702517" cy="599010"/>
              </a:xfrm>
              <a:prstGeom prst="rect">
                <a:avLst/>
              </a:prstGeom>
            </p:spPr>
            <p:txBody>
              <a:bodyPr wrap="square" lIns="0" tIns="0" rIns="0" bIns="0" rtlCol="0" anchor="t">
                <a:spAutoFit/>
              </a:bodyPr>
              <a:lstStyle/>
              <a:p>
                <a:pPr algn="ctr" defTabSz="609630" latinLnBrk="0">
                  <a:lnSpc>
                    <a:spcPts val="2426"/>
                  </a:lnSpc>
                </a:pPr>
                <a:r>
                  <a:rPr lang="en-US" sz="1600" dirty="0">
                    <a:solidFill>
                      <a:srgbClr val="FFFFFF"/>
                    </a:solidFill>
                    <a:latin typeface="Fira Code"/>
                    <a:ea typeface="Fira Code"/>
                    <a:cs typeface="Fira Code"/>
                    <a:sym typeface="Fira Code"/>
                  </a:rPr>
                  <a:t>Map Auto-Generation Program</a:t>
                </a:r>
              </a:p>
              <a:p>
                <a:pPr algn="ctr" defTabSz="609630" latinLnBrk="0">
                  <a:lnSpc>
                    <a:spcPts val="2426"/>
                  </a:lnSpc>
                </a:pPr>
                <a:r>
                  <a:rPr lang="en-US" sz="1600" dirty="0">
                    <a:solidFill>
                      <a:srgbClr val="FFFFFF"/>
                    </a:solidFill>
                    <a:latin typeface="Fira Code"/>
                    <a:ea typeface="Fira Code"/>
                    <a:cs typeface="Fira Code"/>
                    <a:sym typeface="Fira Code"/>
                  </a:rPr>
                  <a:t>&amp; Dataset</a:t>
                </a:r>
              </a:p>
            </p:txBody>
          </p:sp>
        </p:grpSp>
      </p:grpSp>
      <p:grpSp>
        <p:nvGrpSpPr>
          <p:cNvPr id="64" name="그룹 63">
            <a:extLst>
              <a:ext uri="{FF2B5EF4-FFF2-40B4-BE49-F238E27FC236}">
                <a16:creationId xmlns:a16="http://schemas.microsoft.com/office/drawing/2014/main" id="{736D036C-083F-2262-5293-428A5A2523BC}"/>
              </a:ext>
            </a:extLst>
          </p:cNvPr>
          <p:cNvGrpSpPr/>
          <p:nvPr/>
        </p:nvGrpSpPr>
        <p:grpSpPr>
          <a:xfrm>
            <a:off x="8011019" y="294337"/>
            <a:ext cx="3833823" cy="5161584"/>
            <a:chOff x="8011019" y="360241"/>
            <a:chExt cx="3833823" cy="5161584"/>
          </a:xfrm>
        </p:grpSpPr>
        <p:pic>
          <p:nvPicPr>
            <p:cNvPr id="51" name="그림 50" descr="자동차, 그래픽, 차량, 디자인이(가) 표시된 사진&#10;&#10;AI 생성 콘텐츠는 정확하지 않을 수 있습니다.">
              <a:extLst>
                <a:ext uri="{FF2B5EF4-FFF2-40B4-BE49-F238E27FC236}">
                  <a16:creationId xmlns:a16="http://schemas.microsoft.com/office/drawing/2014/main" id="{5CD8CCF0-6A94-FB1B-CEBA-EAF7503222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45710" y="3738132"/>
              <a:ext cx="2219321" cy="1783693"/>
            </a:xfrm>
            <a:prstGeom prst="rect">
              <a:avLst/>
            </a:prstGeom>
          </p:spPr>
        </p:pic>
        <p:grpSp>
          <p:nvGrpSpPr>
            <p:cNvPr id="41" name="그룹 40">
              <a:extLst>
                <a:ext uri="{FF2B5EF4-FFF2-40B4-BE49-F238E27FC236}">
                  <a16:creationId xmlns:a16="http://schemas.microsoft.com/office/drawing/2014/main" id="{283EBF3C-D493-B261-AFD3-0B08D8CA8AEC}"/>
                </a:ext>
              </a:extLst>
            </p:cNvPr>
            <p:cNvGrpSpPr/>
            <p:nvPr/>
          </p:nvGrpSpPr>
          <p:grpSpPr>
            <a:xfrm>
              <a:off x="8011019" y="360241"/>
              <a:ext cx="3833823" cy="3377891"/>
              <a:chOff x="4121661" y="3172712"/>
              <a:chExt cx="3702517" cy="3377891"/>
            </a:xfrm>
          </p:grpSpPr>
          <p:sp>
            <p:nvSpPr>
              <p:cNvPr id="42" name="TextBox 17">
                <a:extLst>
                  <a:ext uri="{FF2B5EF4-FFF2-40B4-BE49-F238E27FC236}">
                    <a16:creationId xmlns:a16="http://schemas.microsoft.com/office/drawing/2014/main" id="{F0A12D75-75A1-E6CC-5A86-3F17BE5E3B63}"/>
                  </a:ext>
                </a:extLst>
              </p:cNvPr>
              <p:cNvSpPr txBox="1"/>
              <p:nvPr/>
            </p:nvSpPr>
            <p:spPr>
              <a:xfrm>
                <a:off x="4367815" y="3749836"/>
                <a:ext cx="3456361" cy="2800767"/>
              </a:xfrm>
              <a:prstGeom prst="rect">
                <a:avLst/>
              </a:prstGeom>
            </p:spPr>
            <p:txBody>
              <a:bodyPr lIns="0" tIns="0" rIns="0" bIns="0" rtlCol="0" anchor="t">
                <a:spAutoFit/>
              </a:bodyPr>
              <a:lstStyle/>
              <a:p>
                <a:pPr algn="r" defTabSz="609630" latinLnBrk="0"/>
                <a:r>
                  <a:rPr lang="en-US" sz="1400" dirty="0">
                    <a:solidFill>
                      <a:srgbClr val="FFFFFF"/>
                    </a:solidFill>
                    <a:latin typeface="Fira Code"/>
                    <a:ea typeface="Fira Code"/>
                    <a:cs typeface="Fira Code"/>
                    <a:sym typeface="Fira Code"/>
                  </a:rPr>
                  <a:t>Ultimately, we will build a digital twin test environment to bridge simulation with the real world. This system will mirror the dynamic characteristics and movements of an actual vehicle in real-time. By integrating this with live data from real roads, we can superimpose virtual speed bumps and other obstacles, allowing us to test our system's real-time responses. </a:t>
                </a:r>
              </a:p>
            </p:txBody>
          </p:sp>
          <p:sp>
            <p:nvSpPr>
              <p:cNvPr id="43" name="TextBox 25">
                <a:extLst>
                  <a:ext uri="{FF2B5EF4-FFF2-40B4-BE49-F238E27FC236}">
                    <a16:creationId xmlns:a16="http://schemas.microsoft.com/office/drawing/2014/main" id="{4BCA5220-0BE6-4690-C653-DB07B27E2C4C}"/>
                  </a:ext>
                </a:extLst>
              </p:cNvPr>
              <p:cNvSpPr txBox="1"/>
              <p:nvPr/>
            </p:nvSpPr>
            <p:spPr>
              <a:xfrm>
                <a:off x="4121661" y="3172712"/>
                <a:ext cx="3702517" cy="291234"/>
              </a:xfrm>
              <a:prstGeom prst="rect">
                <a:avLst/>
              </a:prstGeom>
            </p:spPr>
            <p:txBody>
              <a:bodyPr lIns="0" tIns="0" rIns="0" bIns="0" rtlCol="0" anchor="t">
                <a:spAutoFit/>
              </a:bodyPr>
              <a:lstStyle/>
              <a:p>
                <a:pPr algn="r" defTabSz="609630" latinLnBrk="0">
                  <a:lnSpc>
                    <a:spcPts val="2426"/>
                  </a:lnSpc>
                </a:pPr>
                <a:r>
                  <a:rPr lang="en-US" sz="1600" dirty="0">
                    <a:solidFill>
                      <a:srgbClr val="FFFFFF"/>
                    </a:solidFill>
                    <a:latin typeface="Fira Code"/>
                    <a:ea typeface="Fira Code"/>
                    <a:cs typeface="Fira Code"/>
                    <a:sym typeface="Fira Code"/>
                  </a:rPr>
                  <a:t>Digital Twin Test Environment</a:t>
                </a:r>
              </a:p>
            </p:txBody>
          </p:sp>
        </p:grpSp>
      </p:grpSp>
      <p:grpSp>
        <p:nvGrpSpPr>
          <p:cNvPr id="65" name="그룹 64">
            <a:extLst>
              <a:ext uri="{FF2B5EF4-FFF2-40B4-BE49-F238E27FC236}">
                <a16:creationId xmlns:a16="http://schemas.microsoft.com/office/drawing/2014/main" id="{5111497E-A1A8-4EA9-D851-D3364A37D3AD}"/>
              </a:ext>
            </a:extLst>
          </p:cNvPr>
          <p:cNvGrpSpPr/>
          <p:nvPr/>
        </p:nvGrpSpPr>
        <p:grpSpPr>
          <a:xfrm>
            <a:off x="320495" y="294337"/>
            <a:ext cx="3702517" cy="3808778"/>
            <a:chOff x="4244741" y="3172712"/>
            <a:chExt cx="3702517" cy="3808778"/>
          </a:xfrm>
        </p:grpSpPr>
        <p:sp>
          <p:nvSpPr>
            <p:cNvPr id="66" name="TextBox 17">
              <a:extLst>
                <a:ext uri="{FF2B5EF4-FFF2-40B4-BE49-F238E27FC236}">
                  <a16:creationId xmlns:a16="http://schemas.microsoft.com/office/drawing/2014/main" id="{EEEBA44A-3205-588F-6EA1-678BF8BD749A}"/>
                </a:ext>
              </a:extLst>
            </p:cNvPr>
            <p:cNvSpPr txBox="1"/>
            <p:nvPr/>
          </p:nvSpPr>
          <p:spPr>
            <a:xfrm>
              <a:off x="4277718" y="3749836"/>
              <a:ext cx="3456361" cy="3231654"/>
            </a:xfrm>
            <a:prstGeom prst="rect">
              <a:avLst/>
            </a:prstGeom>
          </p:spPr>
          <p:txBody>
            <a:bodyPr lIns="0" tIns="0" rIns="0" bIns="0" rtlCol="0" anchor="t">
              <a:spAutoFit/>
            </a:bodyPr>
            <a:lstStyle/>
            <a:p>
              <a:pPr defTabSz="609630" latinLnBrk="0"/>
              <a:r>
                <a:rPr lang="en-US" sz="1400" dirty="0">
                  <a:solidFill>
                    <a:srgbClr val="FFFFFF"/>
                  </a:solidFill>
                  <a:latin typeface="Fira Code"/>
                  <a:ea typeface="Fira Code"/>
                  <a:cs typeface="Fira Code"/>
                  <a:sym typeface="Fira Code"/>
                </a:rPr>
                <a:t>We will shift our pattern recognition algorithm from a rule-based, color-centric method to a learning-based morphological analysis (e.g., YOLO) to ensure robust detection regardless of color, weather, or lighting. Separately, we will replace assumed sensor data with real-world measurements by using a plugin to process point cloud data. This will enable a deep-learning-based analysis to identify vehicles and precisely determine their geometry.</a:t>
              </a:r>
            </a:p>
          </p:txBody>
        </p:sp>
        <p:sp>
          <p:nvSpPr>
            <p:cNvPr id="67" name="TextBox 25">
              <a:extLst>
                <a:ext uri="{FF2B5EF4-FFF2-40B4-BE49-F238E27FC236}">
                  <a16:creationId xmlns:a16="http://schemas.microsoft.com/office/drawing/2014/main" id="{15408C08-81D6-1A2C-DDA1-B2D84A16A5ED}"/>
                </a:ext>
              </a:extLst>
            </p:cNvPr>
            <p:cNvSpPr txBox="1"/>
            <p:nvPr/>
          </p:nvSpPr>
          <p:spPr>
            <a:xfrm>
              <a:off x="4244741" y="3172712"/>
              <a:ext cx="3702517" cy="291234"/>
            </a:xfrm>
            <a:prstGeom prst="rect">
              <a:avLst/>
            </a:prstGeom>
          </p:spPr>
          <p:txBody>
            <a:bodyPr lIns="0" tIns="0" rIns="0" bIns="0" rtlCol="0" anchor="t">
              <a:spAutoFit/>
            </a:bodyPr>
            <a:lstStyle/>
            <a:p>
              <a:pPr defTabSz="609630" latinLnBrk="0">
                <a:lnSpc>
                  <a:spcPts val="2426"/>
                </a:lnSpc>
              </a:pPr>
              <a:r>
                <a:rPr lang="en-US" sz="1600" dirty="0">
                  <a:solidFill>
                    <a:srgbClr val="FFFFFF"/>
                  </a:solidFill>
                  <a:latin typeface="Fira Code"/>
                  <a:ea typeface="Fira Code"/>
                  <a:cs typeface="Fira Code"/>
                  <a:sym typeface="Fira Code"/>
                </a:rPr>
                <a:t>Improving System Resilience</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2161E"/>
        </a:solidFill>
        <a:effectLst/>
      </p:bgPr>
    </p:bg>
    <p:spTree>
      <p:nvGrpSpPr>
        <p:cNvPr id="1" name=""/>
        <p:cNvGrpSpPr/>
        <p:nvPr/>
      </p:nvGrpSpPr>
      <p:grpSpPr>
        <a:xfrm>
          <a:off x="0" y="0"/>
          <a:ext cx="0" cy="0"/>
          <a:chOff x="0" y="0"/>
          <a:chExt cx="0" cy="0"/>
        </a:xfrm>
      </p:grpSpPr>
      <p:sp>
        <p:nvSpPr>
          <p:cNvPr id="2" name="TextBox 2"/>
          <p:cNvSpPr txBox="1"/>
          <p:nvPr/>
        </p:nvSpPr>
        <p:spPr>
          <a:xfrm>
            <a:off x="3260853" y="3029508"/>
            <a:ext cx="6368479" cy="821507"/>
          </a:xfrm>
          <a:prstGeom prst="rect">
            <a:avLst/>
          </a:prstGeom>
        </p:spPr>
        <p:txBody>
          <a:bodyPr lIns="0" tIns="0" rIns="0" bIns="0" rtlCol="0" anchor="t">
            <a:spAutoFit/>
          </a:bodyPr>
          <a:lstStyle/>
          <a:p>
            <a:pPr defTabSz="609630" latinLnBrk="0">
              <a:lnSpc>
                <a:spcPts val="5764"/>
              </a:lnSpc>
            </a:pPr>
            <a:r>
              <a:rPr lang="en-US" sz="7788">
                <a:solidFill>
                  <a:srgbClr val="38B6FF"/>
                </a:solidFill>
                <a:latin typeface="Academy"/>
                <a:ea typeface="Academy"/>
                <a:cs typeface="Academy"/>
                <a:sym typeface="Academy"/>
              </a:rPr>
              <a:t>THANK YOU</a:t>
            </a:r>
          </a:p>
        </p:txBody>
      </p:sp>
      <p:sp>
        <p:nvSpPr>
          <p:cNvPr id="7" name="Freeform 7"/>
          <p:cNvSpPr/>
          <p:nvPr/>
        </p:nvSpPr>
        <p:spPr>
          <a:xfrm>
            <a:off x="3019540" y="2130143"/>
            <a:ext cx="2219321" cy="708864"/>
          </a:xfrm>
          <a:custGeom>
            <a:avLst/>
            <a:gdLst/>
            <a:ahLst/>
            <a:cxnLst/>
            <a:rect l="l" t="t" r="r" b="b"/>
            <a:pathLst>
              <a:path w="3328982" h="1063296">
                <a:moveTo>
                  <a:pt x="0" y="0"/>
                </a:moveTo>
                <a:lnTo>
                  <a:pt x="3328982" y="0"/>
                </a:lnTo>
                <a:lnTo>
                  <a:pt x="3328982" y="1063296"/>
                </a:lnTo>
                <a:lnTo>
                  <a:pt x="0" y="106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a:p>
        </p:txBody>
      </p:sp>
      <p:sp>
        <p:nvSpPr>
          <p:cNvPr id="8" name="Freeform 8"/>
          <p:cNvSpPr/>
          <p:nvPr/>
        </p:nvSpPr>
        <p:spPr>
          <a:xfrm>
            <a:off x="3581694" y="4130717"/>
            <a:ext cx="375441" cy="75771"/>
          </a:xfrm>
          <a:custGeom>
            <a:avLst/>
            <a:gdLst/>
            <a:ahLst/>
            <a:cxnLst/>
            <a:rect l="l" t="t" r="r" b="b"/>
            <a:pathLst>
              <a:path w="563162" h="113656">
                <a:moveTo>
                  <a:pt x="0" y="0"/>
                </a:moveTo>
                <a:lnTo>
                  <a:pt x="563163" y="0"/>
                </a:lnTo>
                <a:lnTo>
                  <a:pt x="563163" y="113657"/>
                </a:lnTo>
                <a:lnTo>
                  <a:pt x="0" y="11365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ko-KR" altLang="en-US"/>
          </a:p>
        </p:txBody>
      </p:sp>
      <p:sp>
        <p:nvSpPr>
          <p:cNvPr id="15" name="Freeform 15"/>
          <p:cNvSpPr/>
          <p:nvPr/>
        </p:nvSpPr>
        <p:spPr>
          <a:xfrm flipH="1">
            <a:off x="7112274" y="4018993"/>
            <a:ext cx="2219321" cy="708864"/>
          </a:xfrm>
          <a:custGeom>
            <a:avLst/>
            <a:gdLst/>
            <a:ahLst/>
            <a:cxnLst/>
            <a:rect l="l" t="t" r="r" b="b"/>
            <a:pathLst>
              <a:path w="3328982" h="1063296">
                <a:moveTo>
                  <a:pt x="3328982" y="0"/>
                </a:moveTo>
                <a:lnTo>
                  <a:pt x="0" y="0"/>
                </a:lnTo>
                <a:lnTo>
                  <a:pt x="0" y="1063296"/>
                </a:lnTo>
                <a:lnTo>
                  <a:pt x="3328982" y="1063296"/>
                </a:lnTo>
                <a:lnTo>
                  <a:pt x="332898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ko-KR" alt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392</TotalTime>
  <Words>627</Words>
  <Application>Microsoft Office PowerPoint</Application>
  <PresentationFormat>와이드스크린</PresentationFormat>
  <Paragraphs>48</Paragraphs>
  <Slides>7</Slides>
  <Notes>1</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7</vt:i4>
      </vt:variant>
    </vt:vector>
  </HeadingPairs>
  <TitlesOfParts>
    <vt:vector size="13" baseType="lpstr">
      <vt:lpstr>Academy</vt:lpstr>
      <vt:lpstr>맑은 고딕</vt:lpstr>
      <vt:lpstr>Arial</vt:lpstr>
      <vt:lpstr>Calibri</vt:lpstr>
      <vt:lpstr>Fira Code</vt:lpstr>
      <vt:lpstr>Office Theme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권오석(학부생-자동차IT융합학과)</dc:creator>
  <cp:lastModifiedBy>권오석(학부생-자동차IT융합학과)</cp:lastModifiedBy>
  <cp:revision>5</cp:revision>
  <dcterms:created xsi:type="dcterms:W3CDTF">2025-09-24T07:52:00Z</dcterms:created>
  <dcterms:modified xsi:type="dcterms:W3CDTF">2025-09-25T08:43:58Z</dcterms:modified>
</cp:coreProperties>
</file>